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17"/>
  </p:notesMasterIdLst>
  <p:handoutMasterIdLst>
    <p:handoutMasterId r:id="rId18"/>
  </p:handoutMasterIdLst>
  <p:sldIdLst>
    <p:sldId id="292" r:id="rId5"/>
    <p:sldId id="294" r:id="rId6"/>
    <p:sldId id="296" r:id="rId7"/>
    <p:sldId id="298" r:id="rId8"/>
    <p:sldId id="300" r:id="rId9"/>
    <p:sldId id="301" r:id="rId10"/>
    <p:sldId id="295" r:id="rId11"/>
    <p:sldId id="297" r:id="rId12"/>
    <p:sldId id="299" r:id="rId13"/>
    <p:sldId id="302" r:id="rId14"/>
    <p:sldId id="304" r:id="rId15"/>
    <p:sldId id="293" r:id="rId16"/>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B0D"/>
    <a:srgbClr val="F3E068"/>
    <a:srgbClr val="1E5082"/>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422" autoAdjust="0"/>
  </p:normalViewPr>
  <p:slideViewPr>
    <p:cSldViewPr snapToGrid="0">
      <p:cViewPr varScale="1">
        <p:scale>
          <a:sx n="57" d="100"/>
          <a:sy n="57" d="100"/>
        </p:scale>
        <p:origin x="498" y="7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99709651145954"/>
          <c:y val="0.29357779351878294"/>
          <c:w val="0.54594698044955126"/>
          <c:h val="0.70570382617683591"/>
        </c:manualLayout>
      </c:layout>
      <c:doughnutChart>
        <c:varyColors val="1"/>
        <c:ser>
          <c:idx val="0"/>
          <c:order val="0"/>
          <c:tx>
            <c:strRef>
              <c:f>Foglio1!$B$1</c:f>
              <c:strCache>
                <c:ptCount val="1"/>
                <c:pt idx="0">
                  <c:v> 2</c:v>
                </c:pt>
              </c:strCache>
            </c:strRef>
          </c:tx>
          <c:explosion val="10"/>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6604-4F1E-8DAC-8FC67368E2CD}"/>
              </c:ext>
            </c:extLst>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6604-4F1E-8DAC-8FC67368E2CD}"/>
              </c:ext>
            </c:extLst>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6604-4F1E-8DAC-8FC67368E2CD}"/>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2"/>
                    </a:solidFill>
                    <a:latin typeface="+mn-lt"/>
                    <a:ea typeface="+mn-ea"/>
                    <a:cs typeface="+mn-cs"/>
                  </a:defRPr>
                </a:pPr>
                <a:endParaRPr lang="it-IT"/>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layout/>
              </c:ext>
            </c:extLst>
          </c:dLbls>
          <c:cat>
            <c:strRef>
              <c:f>Foglio1!$A$2:$A$4</c:f>
              <c:strCache>
                <c:ptCount val="3"/>
                <c:pt idx="0">
                  <c:v>SLEEVE GASTRECTOMY</c:v>
                </c:pt>
                <c:pt idx="1">
                  <c:v>GASTRIC BYPASS</c:v>
                </c:pt>
                <c:pt idx="2">
                  <c:v>OAGB</c:v>
                </c:pt>
              </c:strCache>
            </c:strRef>
          </c:cat>
          <c:val>
            <c:numRef>
              <c:f>Foglio1!$B$2:$B$4</c:f>
              <c:numCache>
                <c:formatCode>General</c:formatCode>
                <c:ptCount val="3"/>
                <c:pt idx="0">
                  <c:v>1693</c:v>
                </c:pt>
                <c:pt idx="1">
                  <c:v>1203</c:v>
                </c:pt>
                <c:pt idx="2">
                  <c:v>23</c:v>
                </c:pt>
              </c:numCache>
            </c:numRef>
          </c:val>
          <c:extLst>
            <c:ext xmlns:c16="http://schemas.microsoft.com/office/drawing/2014/chart" uri="{C3380CC4-5D6E-409C-BE32-E72D297353CC}">
              <c16:uniqueId val="{00000006-6604-4F1E-8DAC-8FC67368E2CD}"/>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ayout>
        <c:manualLayout>
          <c:xMode val="edge"/>
          <c:yMode val="edge"/>
          <c:x val="8.0569275474635299E-2"/>
          <c:y val="7.0579501444505033E-2"/>
          <c:w val="0.87529850879771876"/>
          <c:h val="0.1592068627679827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OSM (Bari)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Foglio1!$A$2:$A$4</c:f>
              <c:numCache>
                <c:formatCode>General</c:formatCode>
                <c:ptCount val="3"/>
                <c:pt idx="0">
                  <c:v>2022</c:v>
                </c:pt>
                <c:pt idx="1">
                  <c:v>2023</c:v>
                </c:pt>
                <c:pt idx="2">
                  <c:v>2024</c:v>
                </c:pt>
              </c:numCache>
            </c:numRef>
          </c:cat>
          <c:val>
            <c:numRef>
              <c:f>Foglio1!$B$2:$B$4</c:f>
              <c:numCache>
                <c:formatCode>General</c:formatCode>
                <c:ptCount val="3"/>
                <c:pt idx="0">
                  <c:v>748</c:v>
                </c:pt>
                <c:pt idx="1">
                  <c:v>763</c:v>
                </c:pt>
                <c:pt idx="2">
                  <c:v>96</c:v>
                </c:pt>
              </c:numCache>
            </c:numRef>
          </c:val>
          <c:extLst>
            <c:ext xmlns:c16="http://schemas.microsoft.com/office/drawing/2014/chart" uri="{C3380CC4-5D6E-409C-BE32-E72D297353CC}">
              <c16:uniqueId val="{00000000-DF8B-465A-B7DB-813C35B9B247}"/>
            </c:ext>
          </c:extLst>
        </c:ser>
        <c:dLbls>
          <c:showLegendKey val="0"/>
          <c:showVal val="1"/>
          <c:showCatName val="0"/>
          <c:showSerName val="0"/>
          <c:showPercent val="0"/>
          <c:showBubbleSize val="0"/>
        </c:dLbls>
        <c:gapWidth val="150"/>
        <c:overlap val="-25"/>
        <c:axId val="1550516463"/>
        <c:axId val="1550513135"/>
      </c:barChart>
      <c:catAx>
        <c:axId val="155051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50513135"/>
        <c:crosses val="autoZero"/>
        <c:auto val="1"/>
        <c:lblAlgn val="ctr"/>
        <c:lblOffset val="100"/>
        <c:noMultiLvlLbl val="0"/>
      </c:catAx>
      <c:valAx>
        <c:axId val="1550513135"/>
        <c:scaling>
          <c:orientation val="minMax"/>
        </c:scaling>
        <c:delete val="1"/>
        <c:axPos val="l"/>
        <c:numFmt formatCode="General" sourceLinked="1"/>
        <c:majorTickMark val="none"/>
        <c:minorTickMark val="none"/>
        <c:tickLblPos val="nextTo"/>
        <c:crossAx val="15505164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612FDB-2849-4D1E-90E4-E917BF0D3944}" type="doc">
      <dgm:prSet loTypeId="urn:microsoft.com/office/officeart/2005/8/layout/arrow2" loCatId="process" qsTypeId="urn:microsoft.com/office/officeart/2005/8/quickstyle/simple1" qsCatId="simple" csTypeId="urn:microsoft.com/office/officeart/2005/8/colors/accent1_2" csCatId="accent1" phldr="1"/>
      <dgm:spPr/>
    </dgm:pt>
    <dgm:pt modelId="{C1CFFBAC-ED59-46B4-95C3-888C996CAD76}">
      <dgm:prSet phldrT="[Testo]"/>
      <dgm:spPr/>
      <dgm:t>
        <a:bodyPr/>
        <a:lstStyle/>
        <a:p>
          <a:r>
            <a:rPr lang="it-IT" dirty="0" smtClean="0"/>
            <a:t>Benefici clinici</a:t>
          </a:r>
          <a:endParaRPr lang="it-IT" dirty="0"/>
        </a:p>
      </dgm:t>
    </dgm:pt>
    <dgm:pt modelId="{506D91F6-8168-426C-8014-9CD08178A6AF}" type="parTrans" cxnId="{F3BD6471-1972-438E-B9B1-9C2C0966DFC8}">
      <dgm:prSet/>
      <dgm:spPr/>
      <dgm:t>
        <a:bodyPr/>
        <a:lstStyle/>
        <a:p>
          <a:endParaRPr lang="it-IT"/>
        </a:p>
      </dgm:t>
    </dgm:pt>
    <dgm:pt modelId="{C7434C9B-6DBD-43FD-BE89-FF1146D706F9}" type="sibTrans" cxnId="{F3BD6471-1972-438E-B9B1-9C2C0966DFC8}">
      <dgm:prSet/>
      <dgm:spPr/>
      <dgm:t>
        <a:bodyPr/>
        <a:lstStyle/>
        <a:p>
          <a:endParaRPr lang="it-IT"/>
        </a:p>
      </dgm:t>
    </dgm:pt>
    <dgm:pt modelId="{436FAF9A-B406-4201-A9A9-11A8F6C4E7B6}">
      <dgm:prSet phldrT="[Testo]"/>
      <dgm:spPr/>
      <dgm:t>
        <a:bodyPr/>
        <a:lstStyle/>
        <a:p>
          <a:r>
            <a:rPr lang="it-IT" dirty="0" smtClean="0"/>
            <a:t>Costi sostenibili </a:t>
          </a:r>
          <a:endParaRPr lang="it-IT" dirty="0"/>
        </a:p>
      </dgm:t>
    </dgm:pt>
    <dgm:pt modelId="{F99AD1CF-2D42-40CA-81D3-C2DDBFF9085D}" type="parTrans" cxnId="{06F1BCE6-D7EC-4BD2-B7A0-609590AEC149}">
      <dgm:prSet/>
      <dgm:spPr/>
      <dgm:t>
        <a:bodyPr/>
        <a:lstStyle/>
        <a:p>
          <a:endParaRPr lang="it-IT"/>
        </a:p>
      </dgm:t>
    </dgm:pt>
    <dgm:pt modelId="{9612ED4B-030B-4991-A17B-DEFC4A5DA035}" type="sibTrans" cxnId="{06F1BCE6-D7EC-4BD2-B7A0-609590AEC149}">
      <dgm:prSet/>
      <dgm:spPr/>
      <dgm:t>
        <a:bodyPr/>
        <a:lstStyle/>
        <a:p>
          <a:endParaRPr lang="it-IT"/>
        </a:p>
      </dgm:t>
    </dgm:pt>
    <dgm:pt modelId="{8BE07A12-4177-4BB7-B485-B318808899D5}">
      <dgm:prSet phldrT="[Testo]"/>
      <dgm:spPr/>
      <dgm:t>
        <a:bodyPr/>
        <a:lstStyle/>
        <a:p>
          <a:r>
            <a:rPr lang="it-IT" dirty="0" smtClean="0"/>
            <a:t>Vantaggi tecnici</a:t>
          </a:r>
          <a:endParaRPr lang="it-IT" dirty="0"/>
        </a:p>
      </dgm:t>
    </dgm:pt>
    <dgm:pt modelId="{0F4A53A4-FA49-45DA-87F2-C6DB0F0A4D79}" type="parTrans" cxnId="{77387E22-B74F-4ECD-B6D3-EE4DECF91415}">
      <dgm:prSet/>
      <dgm:spPr/>
      <dgm:t>
        <a:bodyPr/>
        <a:lstStyle/>
        <a:p>
          <a:endParaRPr lang="it-IT"/>
        </a:p>
      </dgm:t>
    </dgm:pt>
    <dgm:pt modelId="{8320C039-A6E0-4F12-B199-CAB94BCEC624}" type="sibTrans" cxnId="{77387E22-B74F-4ECD-B6D3-EE4DECF91415}">
      <dgm:prSet/>
      <dgm:spPr/>
      <dgm:t>
        <a:bodyPr/>
        <a:lstStyle/>
        <a:p>
          <a:endParaRPr lang="it-IT"/>
        </a:p>
      </dgm:t>
    </dgm:pt>
    <dgm:pt modelId="{555D2625-FDDC-4F97-844F-3C26E29F6F7E}" type="pres">
      <dgm:prSet presAssocID="{02612FDB-2849-4D1E-90E4-E917BF0D3944}" presName="arrowDiagram" presStyleCnt="0">
        <dgm:presLayoutVars>
          <dgm:chMax val="5"/>
          <dgm:dir/>
          <dgm:resizeHandles val="exact"/>
        </dgm:presLayoutVars>
      </dgm:prSet>
      <dgm:spPr/>
    </dgm:pt>
    <dgm:pt modelId="{EE473713-B653-45E2-98DA-8C1281961219}" type="pres">
      <dgm:prSet presAssocID="{02612FDB-2849-4D1E-90E4-E917BF0D3944}" presName="arrow" presStyleLbl="bgShp" presStyleIdx="0" presStyleCnt="1"/>
      <dgm:spPr/>
    </dgm:pt>
    <dgm:pt modelId="{9183B5F3-3697-41E6-9B09-2EE6E173CF06}" type="pres">
      <dgm:prSet presAssocID="{02612FDB-2849-4D1E-90E4-E917BF0D3944}" presName="arrowDiagram3" presStyleCnt="0"/>
      <dgm:spPr/>
    </dgm:pt>
    <dgm:pt modelId="{9D12E8B8-E011-4C88-87EA-88F1F6CACD3B}" type="pres">
      <dgm:prSet presAssocID="{C1CFFBAC-ED59-46B4-95C3-888C996CAD76}" presName="bullet3a" presStyleLbl="node1" presStyleIdx="0" presStyleCnt="3"/>
      <dgm:spPr/>
    </dgm:pt>
    <dgm:pt modelId="{01FFEDEE-39B4-4BD8-A82E-F69B302A9A53}" type="pres">
      <dgm:prSet presAssocID="{C1CFFBAC-ED59-46B4-95C3-888C996CAD76}" presName="textBox3a" presStyleLbl="revTx" presStyleIdx="0" presStyleCnt="3">
        <dgm:presLayoutVars>
          <dgm:bulletEnabled val="1"/>
        </dgm:presLayoutVars>
      </dgm:prSet>
      <dgm:spPr/>
      <dgm:t>
        <a:bodyPr/>
        <a:lstStyle/>
        <a:p>
          <a:endParaRPr lang="it-IT"/>
        </a:p>
      </dgm:t>
    </dgm:pt>
    <dgm:pt modelId="{13F15F0F-352A-4BCF-8147-E44B704BA299}" type="pres">
      <dgm:prSet presAssocID="{436FAF9A-B406-4201-A9A9-11A8F6C4E7B6}" presName="bullet3b" presStyleLbl="node1" presStyleIdx="1" presStyleCnt="3"/>
      <dgm:spPr/>
    </dgm:pt>
    <dgm:pt modelId="{A07D7A7C-77F6-4402-BB1C-FFEC1E705B2B}" type="pres">
      <dgm:prSet presAssocID="{436FAF9A-B406-4201-A9A9-11A8F6C4E7B6}" presName="textBox3b" presStyleLbl="revTx" presStyleIdx="1" presStyleCnt="3">
        <dgm:presLayoutVars>
          <dgm:bulletEnabled val="1"/>
        </dgm:presLayoutVars>
      </dgm:prSet>
      <dgm:spPr/>
      <dgm:t>
        <a:bodyPr/>
        <a:lstStyle/>
        <a:p>
          <a:endParaRPr lang="it-IT"/>
        </a:p>
      </dgm:t>
    </dgm:pt>
    <dgm:pt modelId="{39F951F9-1D36-4A5E-A59C-279DBACE4E12}" type="pres">
      <dgm:prSet presAssocID="{8BE07A12-4177-4BB7-B485-B318808899D5}" presName="bullet3c" presStyleLbl="node1" presStyleIdx="2" presStyleCnt="3"/>
      <dgm:spPr/>
    </dgm:pt>
    <dgm:pt modelId="{F6E2CF15-4C14-4029-8C0B-F1833194806E}" type="pres">
      <dgm:prSet presAssocID="{8BE07A12-4177-4BB7-B485-B318808899D5}" presName="textBox3c" presStyleLbl="revTx" presStyleIdx="2" presStyleCnt="3">
        <dgm:presLayoutVars>
          <dgm:bulletEnabled val="1"/>
        </dgm:presLayoutVars>
      </dgm:prSet>
      <dgm:spPr/>
      <dgm:t>
        <a:bodyPr/>
        <a:lstStyle/>
        <a:p>
          <a:endParaRPr lang="it-IT"/>
        </a:p>
      </dgm:t>
    </dgm:pt>
  </dgm:ptLst>
  <dgm:cxnLst>
    <dgm:cxn modelId="{8005893C-BCEC-47B6-8733-825DC1D55DDD}" type="presOf" srcId="{8BE07A12-4177-4BB7-B485-B318808899D5}" destId="{F6E2CF15-4C14-4029-8C0B-F1833194806E}" srcOrd="0" destOrd="0" presId="urn:microsoft.com/office/officeart/2005/8/layout/arrow2"/>
    <dgm:cxn modelId="{F3BD6471-1972-438E-B9B1-9C2C0966DFC8}" srcId="{02612FDB-2849-4D1E-90E4-E917BF0D3944}" destId="{C1CFFBAC-ED59-46B4-95C3-888C996CAD76}" srcOrd="0" destOrd="0" parTransId="{506D91F6-8168-426C-8014-9CD08178A6AF}" sibTransId="{C7434C9B-6DBD-43FD-BE89-FF1146D706F9}"/>
    <dgm:cxn modelId="{06F1BCE6-D7EC-4BD2-B7A0-609590AEC149}" srcId="{02612FDB-2849-4D1E-90E4-E917BF0D3944}" destId="{436FAF9A-B406-4201-A9A9-11A8F6C4E7B6}" srcOrd="1" destOrd="0" parTransId="{F99AD1CF-2D42-40CA-81D3-C2DDBFF9085D}" sibTransId="{9612ED4B-030B-4991-A17B-DEFC4A5DA035}"/>
    <dgm:cxn modelId="{B48ACE39-ACAA-48F2-B9CF-1B885B107777}" type="presOf" srcId="{436FAF9A-B406-4201-A9A9-11A8F6C4E7B6}" destId="{A07D7A7C-77F6-4402-BB1C-FFEC1E705B2B}" srcOrd="0" destOrd="0" presId="urn:microsoft.com/office/officeart/2005/8/layout/arrow2"/>
    <dgm:cxn modelId="{609D82BC-DFA4-488C-8D91-742F452C2097}" type="presOf" srcId="{02612FDB-2849-4D1E-90E4-E917BF0D3944}" destId="{555D2625-FDDC-4F97-844F-3C26E29F6F7E}" srcOrd="0" destOrd="0" presId="urn:microsoft.com/office/officeart/2005/8/layout/arrow2"/>
    <dgm:cxn modelId="{8418AD8D-5832-4249-826A-818F2F71963B}" type="presOf" srcId="{C1CFFBAC-ED59-46B4-95C3-888C996CAD76}" destId="{01FFEDEE-39B4-4BD8-A82E-F69B302A9A53}" srcOrd="0" destOrd="0" presId="urn:microsoft.com/office/officeart/2005/8/layout/arrow2"/>
    <dgm:cxn modelId="{77387E22-B74F-4ECD-B6D3-EE4DECF91415}" srcId="{02612FDB-2849-4D1E-90E4-E917BF0D3944}" destId="{8BE07A12-4177-4BB7-B485-B318808899D5}" srcOrd="2" destOrd="0" parTransId="{0F4A53A4-FA49-45DA-87F2-C6DB0F0A4D79}" sibTransId="{8320C039-A6E0-4F12-B199-CAB94BCEC624}"/>
    <dgm:cxn modelId="{3FBF63C8-487B-4531-9596-436E21A221B4}" type="presParOf" srcId="{555D2625-FDDC-4F97-844F-3C26E29F6F7E}" destId="{EE473713-B653-45E2-98DA-8C1281961219}" srcOrd="0" destOrd="0" presId="urn:microsoft.com/office/officeart/2005/8/layout/arrow2"/>
    <dgm:cxn modelId="{BD794F79-50B3-4601-A7AB-74AA89E4F892}" type="presParOf" srcId="{555D2625-FDDC-4F97-844F-3C26E29F6F7E}" destId="{9183B5F3-3697-41E6-9B09-2EE6E173CF06}" srcOrd="1" destOrd="0" presId="urn:microsoft.com/office/officeart/2005/8/layout/arrow2"/>
    <dgm:cxn modelId="{A211EE94-880E-450F-BE0F-132B90ECEDC8}" type="presParOf" srcId="{9183B5F3-3697-41E6-9B09-2EE6E173CF06}" destId="{9D12E8B8-E011-4C88-87EA-88F1F6CACD3B}" srcOrd="0" destOrd="0" presId="urn:microsoft.com/office/officeart/2005/8/layout/arrow2"/>
    <dgm:cxn modelId="{09949727-AD7D-4D61-A9DE-77CE26B0B5FC}" type="presParOf" srcId="{9183B5F3-3697-41E6-9B09-2EE6E173CF06}" destId="{01FFEDEE-39B4-4BD8-A82E-F69B302A9A53}" srcOrd="1" destOrd="0" presId="urn:microsoft.com/office/officeart/2005/8/layout/arrow2"/>
    <dgm:cxn modelId="{00E0A07E-0B73-4AE6-8566-3242AA141783}" type="presParOf" srcId="{9183B5F3-3697-41E6-9B09-2EE6E173CF06}" destId="{13F15F0F-352A-4BCF-8147-E44B704BA299}" srcOrd="2" destOrd="0" presId="urn:microsoft.com/office/officeart/2005/8/layout/arrow2"/>
    <dgm:cxn modelId="{718A17F9-20C6-41CE-9F06-1D4AF2936569}" type="presParOf" srcId="{9183B5F3-3697-41E6-9B09-2EE6E173CF06}" destId="{A07D7A7C-77F6-4402-BB1C-FFEC1E705B2B}" srcOrd="3" destOrd="0" presId="urn:microsoft.com/office/officeart/2005/8/layout/arrow2"/>
    <dgm:cxn modelId="{440F24B5-AD0A-4155-B8B7-0AB82E288D78}" type="presParOf" srcId="{9183B5F3-3697-41E6-9B09-2EE6E173CF06}" destId="{39F951F9-1D36-4A5E-A59C-279DBACE4E12}" srcOrd="4" destOrd="0" presId="urn:microsoft.com/office/officeart/2005/8/layout/arrow2"/>
    <dgm:cxn modelId="{6EEE5AFD-924F-4EA5-BBB3-237799421464}" type="presParOf" srcId="{9183B5F3-3697-41E6-9B09-2EE6E173CF06}" destId="{F6E2CF15-4C14-4029-8C0B-F1833194806E}"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61AA76-CEF5-4868-A0FE-59D004D01CA3}"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it-IT"/>
        </a:p>
      </dgm:t>
    </dgm:pt>
    <dgm:pt modelId="{7550798E-BC7D-4202-AD8F-C45CF5EA0734}">
      <dgm:prSet phldrT="[Testo]"/>
      <dgm:spPr/>
      <dgm:t>
        <a:bodyPr/>
        <a:lstStyle/>
        <a:p>
          <a:r>
            <a:rPr lang="it-IT" dirty="0" smtClean="0"/>
            <a:t>Tempo operatorio</a:t>
          </a:r>
          <a:endParaRPr lang="it-IT" dirty="0"/>
        </a:p>
      </dgm:t>
    </dgm:pt>
    <dgm:pt modelId="{8CEEE87F-C1A2-4C16-AE8E-7B39D9E66192}" type="parTrans" cxnId="{786E7954-E8BC-494A-A3D4-82FA85574F25}">
      <dgm:prSet/>
      <dgm:spPr/>
      <dgm:t>
        <a:bodyPr/>
        <a:lstStyle/>
        <a:p>
          <a:endParaRPr lang="it-IT"/>
        </a:p>
      </dgm:t>
    </dgm:pt>
    <dgm:pt modelId="{E9284720-C51E-424A-A0D1-937FBB0C0733}" type="sibTrans" cxnId="{786E7954-E8BC-494A-A3D4-82FA85574F25}">
      <dgm:prSet/>
      <dgm:spPr/>
      <dgm:t>
        <a:bodyPr/>
        <a:lstStyle/>
        <a:p>
          <a:endParaRPr lang="it-IT"/>
        </a:p>
      </dgm:t>
    </dgm:pt>
    <dgm:pt modelId="{10357820-7984-4AA7-9122-6940BEC489F5}">
      <dgm:prSet phldrT="[Testo]"/>
      <dgm:spPr/>
      <dgm:t>
        <a:bodyPr/>
        <a:lstStyle/>
        <a:p>
          <a:r>
            <a:rPr lang="it-IT" dirty="0" smtClean="0"/>
            <a:t>Ospedalizzazione</a:t>
          </a:r>
          <a:endParaRPr lang="it-IT" dirty="0"/>
        </a:p>
      </dgm:t>
    </dgm:pt>
    <dgm:pt modelId="{3F06D96F-3AA5-4ED7-8BDA-84B7F4A61D4D}" type="parTrans" cxnId="{5322BEDA-A4A8-4CCF-AAD7-D1DEFD40A983}">
      <dgm:prSet/>
      <dgm:spPr/>
      <dgm:t>
        <a:bodyPr/>
        <a:lstStyle/>
        <a:p>
          <a:endParaRPr lang="it-IT"/>
        </a:p>
      </dgm:t>
    </dgm:pt>
    <dgm:pt modelId="{F9DAA47B-2671-40E6-90B3-F28C5A9C2C34}" type="sibTrans" cxnId="{5322BEDA-A4A8-4CCF-AAD7-D1DEFD40A983}">
      <dgm:prSet/>
      <dgm:spPr/>
      <dgm:t>
        <a:bodyPr/>
        <a:lstStyle/>
        <a:p>
          <a:endParaRPr lang="it-IT"/>
        </a:p>
      </dgm:t>
    </dgm:pt>
    <dgm:pt modelId="{23BD70A9-973F-4B8E-A139-E9D656D8EA2F}">
      <dgm:prSet phldrT="[Testo]"/>
      <dgm:spPr/>
      <dgm:t>
        <a:bodyPr/>
        <a:lstStyle/>
        <a:p>
          <a:r>
            <a:rPr lang="it-IT" dirty="0" smtClean="0"/>
            <a:t>Tasso di complicanze</a:t>
          </a:r>
        </a:p>
      </dgm:t>
    </dgm:pt>
    <dgm:pt modelId="{BC67F805-580A-43C8-BF64-ED7F1D7D297A}" type="parTrans" cxnId="{7EE8DF6B-E841-4519-929C-8E39FD8910DA}">
      <dgm:prSet/>
      <dgm:spPr/>
      <dgm:t>
        <a:bodyPr/>
        <a:lstStyle/>
        <a:p>
          <a:endParaRPr lang="it-IT"/>
        </a:p>
      </dgm:t>
    </dgm:pt>
    <dgm:pt modelId="{D668A3CC-645B-4DEE-8A05-B3AD3CC54F07}" type="sibTrans" cxnId="{7EE8DF6B-E841-4519-929C-8E39FD8910DA}">
      <dgm:prSet/>
      <dgm:spPr/>
      <dgm:t>
        <a:bodyPr/>
        <a:lstStyle/>
        <a:p>
          <a:endParaRPr lang="it-IT"/>
        </a:p>
      </dgm:t>
    </dgm:pt>
    <dgm:pt modelId="{BD8DA60A-3902-44C7-82EA-CBB97DD19390}">
      <dgm:prSet phldrT="[Testo]"/>
      <dgm:spPr/>
      <dgm:t>
        <a:bodyPr/>
        <a:lstStyle/>
        <a:p>
          <a:r>
            <a:rPr lang="it-IT" dirty="0" smtClean="0"/>
            <a:t>Risultati in termini di perdita di peso</a:t>
          </a:r>
        </a:p>
      </dgm:t>
    </dgm:pt>
    <dgm:pt modelId="{5929E737-0C81-4797-827A-6F075AA16D40}" type="parTrans" cxnId="{F916C450-4D3D-4B2F-8B31-E5C8B8D1A353}">
      <dgm:prSet/>
      <dgm:spPr/>
      <dgm:t>
        <a:bodyPr/>
        <a:lstStyle/>
        <a:p>
          <a:endParaRPr lang="it-IT"/>
        </a:p>
      </dgm:t>
    </dgm:pt>
    <dgm:pt modelId="{62EA4DB1-7DE3-4322-ADA8-2CC29F5768DF}" type="sibTrans" cxnId="{F916C450-4D3D-4B2F-8B31-E5C8B8D1A353}">
      <dgm:prSet/>
      <dgm:spPr/>
      <dgm:t>
        <a:bodyPr/>
        <a:lstStyle/>
        <a:p>
          <a:endParaRPr lang="it-IT"/>
        </a:p>
      </dgm:t>
    </dgm:pt>
    <dgm:pt modelId="{89411D86-0D57-4F4E-AC1E-60E1DFDE2C97}" type="pres">
      <dgm:prSet presAssocID="{5361AA76-CEF5-4868-A0FE-59D004D01CA3}" presName="Name0" presStyleCnt="0">
        <dgm:presLayoutVars>
          <dgm:chMax val="7"/>
          <dgm:chPref val="7"/>
          <dgm:dir/>
        </dgm:presLayoutVars>
      </dgm:prSet>
      <dgm:spPr/>
      <dgm:t>
        <a:bodyPr/>
        <a:lstStyle/>
        <a:p>
          <a:endParaRPr lang="it-IT"/>
        </a:p>
      </dgm:t>
    </dgm:pt>
    <dgm:pt modelId="{B0782113-B2BE-4166-84D1-32E37F110968}" type="pres">
      <dgm:prSet presAssocID="{5361AA76-CEF5-4868-A0FE-59D004D01CA3}" presName="Name1" presStyleCnt="0"/>
      <dgm:spPr/>
    </dgm:pt>
    <dgm:pt modelId="{11FD979F-5E5E-4F43-8B5F-8618CCE4BFA0}" type="pres">
      <dgm:prSet presAssocID="{5361AA76-CEF5-4868-A0FE-59D004D01CA3}" presName="cycle" presStyleCnt="0"/>
      <dgm:spPr/>
    </dgm:pt>
    <dgm:pt modelId="{1BFC1536-338D-464A-B273-5DD9C3020BEA}" type="pres">
      <dgm:prSet presAssocID="{5361AA76-CEF5-4868-A0FE-59D004D01CA3}" presName="srcNode" presStyleLbl="node1" presStyleIdx="0" presStyleCnt="4"/>
      <dgm:spPr/>
    </dgm:pt>
    <dgm:pt modelId="{A43479EE-E57C-4B99-8139-9A38DAC8EBB8}" type="pres">
      <dgm:prSet presAssocID="{5361AA76-CEF5-4868-A0FE-59D004D01CA3}" presName="conn" presStyleLbl="parChTrans1D2" presStyleIdx="0" presStyleCnt="1"/>
      <dgm:spPr/>
      <dgm:t>
        <a:bodyPr/>
        <a:lstStyle/>
        <a:p>
          <a:endParaRPr lang="it-IT"/>
        </a:p>
      </dgm:t>
    </dgm:pt>
    <dgm:pt modelId="{72BBD164-D61D-41F2-BD7F-BE2C3202EDD3}" type="pres">
      <dgm:prSet presAssocID="{5361AA76-CEF5-4868-A0FE-59D004D01CA3}" presName="extraNode" presStyleLbl="node1" presStyleIdx="0" presStyleCnt="4"/>
      <dgm:spPr/>
    </dgm:pt>
    <dgm:pt modelId="{78989C60-442A-41CD-86C1-57C154058529}" type="pres">
      <dgm:prSet presAssocID="{5361AA76-CEF5-4868-A0FE-59D004D01CA3}" presName="dstNode" presStyleLbl="node1" presStyleIdx="0" presStyleCnt="4"/>
      <dgm:spPr/>
    </dgm:pt>
    <dgm:pt modelId="{E95690CB-1EE2-40A6-8534-476E8A327097}" type="pres">
      <dgm:prSet presAssocID="{7550798E-BC7D-4202-AD8F-C45CF5EA0734}" presName="text_1" presStyleLbl="node1" presStyleIdx="0" presStyleCnt="4">
        <dgm:presLayoutVars>
          <dgm:bulletEnabled val="1"/>
        </dgm:presLayoutVars>
      </dgm:prSet>
      <dgm:spPr/>
      <dgm:t>
        <a:bodyPr/>
        <a:lstStyle/>
        <a:p>
          <a:endParaRPr lang="it-IT"/>
        </a:p>
      </dgm:t>
    </dgm:pt>
    <dgm:pt modelId="{DE11E531-5F9C-4522-90F6-2C44F9BD85FF}" type="pres">
      <dgm:prSet presAssocID="{7550798E-BC7D-4202-AD8F-C45CF5EA0734}" presName="accent_1" presStyleCnt="0"/>
      <dgm:spPr/>
    </dgm:pt>
    <dgm:pt modelId="{23AECF50-C8D5-4429-A577-07D8D051F80C}" type="pres">
      <dgm:prSet presAssocID="{7550798E-BC7D-4202-AD8F-C45CF5EA0734}" presName="accentRepeatNode" presStyleLbl="solidFgAcc1" presStyleIdx="0" presStyleCnt="4"/>
      <dgm:spPr>
        <a:solidFill>
          <a:srgbClr val="FF0000"/>
        </a:solidFill>
      </dgm:spPr>
    </dgm:pt>
    <dgm:pt modelId="{2D32A256-1158-4D5A-9B82-3558710E8BF5}" type="pres">
      <dgm:prSet presAssocID="{10357820-7984-4AA7-9122-6940BEC489F5}" presName="text_2" presStyleLbl="node1" presStyleIdx="1" presStyleCnt="4">
        <dgm:presLayoutVars>
          <dgm:bulletEnabled val="1"/>
        </dgm:presLayoutVars>
      </dgm:prSet>
      <dgm:spPr/>
      <dgm:t>
        <a:bodyPr/>
        <a:lstStyle/>
        <a:p>
          <a:endParaRPr lang="it-IT"/>
        </a:p>
      </dgm:t>
    </dgm:pt>
    <dgm:pt modelId="{6562B406-CC03-4080-882F-EAE2F3AFAB1E}" type="pres">
      <dgm:prSet presAssocID="{10357820-7984-4AA7-9122-6940BEC489F5}" presName="accent_2" presStyleCnt="0"/>
      <dgm:spPr/>
    </dgm:pt>
    <dgm:pt modelId="{E1270973-F346-4534-BA53-67F4C7F7C876}" type="pres">
      <dgm:prSet presAssocID="{10357820-7984-4AA7-9122-6940BEC489F5}" presName="accentRepeatNode" presStyleLbl="solidFgAcc1" presStyleIdx="1" presStyleCnt="4"/>
      <dgm:spPr>
        <a:solidFill>
          <a:srgbClr val="FF0000"/>
        </a:solidFill>
      </dgm:spPr>
    </dgm:pt>
    <dgm:pt modelId="{169627BE-2284-4F46-A75B-CCC2BECF2B37}" type="pres">
      <dgm:prSet presAssocID="{23BD70A9-973F-4B8E-A139-E9D656D8EA2F}" presName="text_3" presStyleLbl="node1" presStyleIdx="2" presStyleCnt="4">
        <dgm:presLayoutVars>
          <dgm:bulletEnabled val="1"/>
        </dgm:presLayoutVars>
      </dgm:prSet>
      <dgm:spPr/>
      <dgm:t>
        <a:bodyPr/>
        <a:lstStyle/>
        <a:p>
          <a:endParaRPr lang="it-IT"/>
        </a:p>
      </dgm:t>
    </dgm:pt>
    <dgm:pt modelId="{6F5754C4-5AF2-40D5-80D0-8F78953022CA}" type="pres">
      <dgm:prSet presAssocID="{23BD70A9-973F-4B8E-A139-E9D656D8EA2F}" presName="accent_3" presStyleCnt="0"/>
      <dgm:spPr/>
    </dgm:pt>
    <dgm:pt modelId="{E4CAAA78-339E-482A-A7E9-8F349F106D17}" type="pres">
      <dgm:prSet presAssocID="{23BD70A9-973F-4B8E-A139-E9D656D8EA2F}" presName="accentRepeatNode" presStyleLbl="solidFgAcc1" presStyleIdx="2" presStyleCnt="4"/>
      <dgm:spPr>
        <a:solidFill>
          <a:srgbClr val="F3E068"/>
        </a:solidFill>
      </dgm:spPr>
    </dgm:pt>
    <dgm:pt modelId="{A4D9E93F-723D-4E98-93D2-D0295725FCC7}" type="pres">
      <dgm:prSet presAssocID="{BD8DA60A-3902-44C7-82EA-CBB97DD19390}" presName="text_4" presStyleLbl="node1" presStyleIdx="3" presStyleCnt="4">
        <dgm:presLayoutVars>
          <dgm:bulletEnabled val="1"/>
        </dgm:presLayoutVars>
      </dgm:prSet>
      <dgm:spPr/>
      <dgm:t>
        <a:bodyPr/>
        <a:lstStyle/>
        <a:p>
          <a:endParaRPr lang="it-IT"/>
        </a:p>
      </dgm:t>
    </dgm:pt>
    <dgm:pt modelId="{55CC43E2-1882-4A08-B2E0-CB57BB061960}" type="pres">
      <dgm:prSet presAssocID="{BD8DA60A-3902-44C7-82EA-CBB97DD19390}" presName="accent_4" presStyleCnt="0"/>
      <dgm:spPr/>
    </dgm:pt>
    <dgm:pt modelId="{E5773A63-74F8-42B6-8B51-D14451BA9071}" type="pres">
      <dgm:prSet presAssocID="{BD8DA60A-3902-44C7-82EA-CBB97DD19390}" presName="accentRepeatNode" presStyleLbl="solidFgAcc1" presStyleIdx="3" presStyleCnt="4"/>
      <dgm:spPr>
        <a:solidFill>
          <a:srgbClr val="F3E068"/>
        </a:solidFill>
      </dgm:spPr>
    </dgm:pt>
  </dgm:ptLst>
  <dgm:cxnLst>
    <dgm:cxn modelId="{C26E8251-C33F-4792-A199-2B608A8BBBD5}" type="presOf" srcId="{5361AA76-CEF5-4868-A0FE-59D004D01CA3}" destId="{89411D86-0D57-4F4E-AC1E-60E1DFDE2C97}" srcOrd="0" destOrd="0" presId="urn:microsoft.com/office/officeart/2008/layout/VerticalCurvedList"/>
    <dgm:cxn modelId="{5322BEDA-A4A8-4CCF-AAD7-D1DEFD40A983}" srcId="{5361AA76-CEF5-4868-A0FE-59D004D01CA3}" destId="{10357820-7984-4AA7-9122-6940BEC489F5}" srcOrd="1" destOrd="0" parTransId="{3F06D96F-3AA5-4ED7-8BDA-84B7F4A61D4D}" sibTransId="{F9DAA47B-2671-40E6-90B3-F28C5A9C2C34}"/>
    <dgm:cxn modelId="{F43534E6-F97C-4A10-8F54-9157B5267243}" type="presOf" srcId="{7550798E-BC7D-4202-AD8F-C45CF5EA0734}" destId="{E95690CB-1EE2-40A6-8534-476E8A327097}" srcOrd="0" destOrd="0" presId="urn:microsoft.com/office/officeart/2008/layout/VerticalCurvedList"/>
    <dgm:cxn modelId="{26E36796-CCAB-446B-8C32-7DBBB07E132D}" type="presOf" srcId="{BD8DA60A-3902-44C7-82EA-CBB97DD19390}" destId="{A4D9E93F-723D-4E98-93D2-D0295725FCC7}" srcOrd="0" destOrd="0" presId="urn:microsoft.com/office/officeart/2008/layout/VerticalCurvedList"/>
    <dgm:cxn modelId="{786E7954-E8BC-494A-A3D4-82FA85574F25}" srcId="{5361AA76-CEF5-4868-A0FE-59D004D01CA3}" destId="{7550798E-BC7D-4202-AD8F-C45CF5EA0734}" srcOrd="0" destOrd="0" parTransId="{8CEEE87F-C1A2-4C16-AE8E-7B39D9E66192}" sibTransId="{E9284720-C51E-424A-A0D1-937FBB0C0733}"/>
    <dgm:cxn modelId="{7EE8DF6B-E841-4519-929C-8E39FD8910DA}" srcId="{5361AA76-CEF5-4868-A0FE-59D004D01CA3}" destId="{23BD70A9-973F-4B8E-A139-E9D656D8EA2F}" srcOrd="2" destOrd="0" parTransId="{BC67F805-580A-43C8-BF64-ED7F1D7D297A}" sibTransId="{D668A3CC-645B-4DEE-8A05-B3AD3CC54F07}"/>
    <dgm:cxn modelId="{851C088C-3E7A-4E5F-ADFC-6EDED98E28DA}" type="presOf" srcId="{10357820-7984-4AA7-9122-6940BEC489F5}" destId="{2D32A256-1158-4D5A-9B82-3558710E8BF5}" srcOrd="0" destOrd="0" presId="urn:microsoft.com/office/officeart/2008/layout/VerticalCurvedList"/>
    <dgm:cxn modelId="{1A40FE8E-A74E-4898-A25A-8E98C8929D4B}" type="presOf" srcId="{E9284720-C51E-424A-A0D1-937FBB0C0733}" destId="{A43479EE-E57C-4B99-8139-9A38DAC8EBB8}" srcOrd="0" destOrd="0" presId="urn:microsoft.com/office/officeart/2008/layout/VerticalCurvedList"/>
    <dgm:cxn modelId="{E55A5C90-EAB5-4C66-9EEC-5D23A070D7B4}" type="presOf" srcId="{23BD70A9-973F-4B8E-A139-E9D656D8EA2F}" destId="{169627BE-2284-4F46-A75B-CCC2BECF2B37}" srcOrd="0" destOrd="0" presId="urn:microsoft.com/office/officeart/2008/layout/VerticalCurvedList"/>
    <dgm:cxn modelId="{F916C450-4D3D-4B2F-8B31-E5C8B8D1A353}" srcId="{5361AA76-CEF5-4868-A0FE-59D004D01CA3}" destId="{BD8DA60A-3902-44C7-82EA-CBB97DD19390}" srcOrd="3" destOrd="0" parTransId="{5929E737-0C81-4797-827A-6F075AA16D40}" sibTransId="{62EA4DB1-7DE3-4322-ADA8-2CC29F5768DF}"/>
    <dgm:cxn modelId="{AF732884-65EB-4AE7-8DAB-4E66B74F45AD}" type="presParOf" srcId="{89411D86-0D57-4F4E-AC1E-60E1DFDE2C97}" destId="{B0782113-B2BE-4166-84D1-32E37F110968}" srcOrd="0" destOrd="0" presId="urn:microsoft.com/office/officeart/2008/layout/VerticalCurvedList"/>
    <dgm:cxn modelId="{239A21A8-3FCA-4DE0-A885-D69EF4D3F603}" type="presParOf" srcId="{B0782113-B2BE-4166-84D1-32E37F110968}" destId="{11FD979F-5E5E-4F43-8B5F-8618CCE4BFA0}" srcOrd="0" destOrd="0" presId="urn:microsoft.com/office/officeart/2008/layout/VerticalCurvedList"/>
    <dgm:cxn modelId="{D63E6B0B-7BFD-4643-8C7A-0039998F0BC6}" type="presParOf" srcId="{11FD979F-5E5E-4F43-8B5F-8618CCE4BFA0}" destId="{1BFC1536-338D-464A-B273-5DD9C3020BEA}" srcOrd="0" destOrd="0" presId="urn:microsoft.com/office/officeart/2008/layout/VerticalCurvedList"/>
    <dgm:cxn modelId="{8FC71091-16BD-4EFF-94F3-F4DEB53BF989}" type="presParOf" srcId="{11FD979F-5E5E-4F43-8B5F-8618CCE4BFA0}" destId="{A43479EE-E57C-4B99-8139-9A38DAC8EBB8}" srcOrd="1" destOrd="0" presId="urn:microsoft.com/office/officeart/2008/layout/VerticalCurvedList"/>
    <dgm:cxn modelId="{5F8FDE44-06EC-49F2-B4BB-EFD1C95A1F80}" type="presParOf" srcId="{11FD979F-5E5E-4F43-8B5F-8618CCE4BFA0}" destId="{72BBD164-D61D-41F2-BD7F-BE2C3202EDD3}" srcOrd="2" destOrd="0" presId="urn:microsoft.com/office/officeart/2008/layout/VerticalCurvedList"/>
    <dgm:cxn modelId="{68ADB43E-888C-4D6E-B462-81B1267A6382}" type="presParOf" srcId="{11FD979F-5E5E-4F43-8B5F-8618CCE4BFA0}" destId="{78989C60-442A-41CD-86C1-57C154058529}" srcOrd="3" destOrd="0" presId="urn:microsoft.com/office/officeart/2008/layout/VerticalCurvedList"/>
    <dgm:cxn modelId="{672DB3D0-2DAA-4A41-9816-6EC186E716DA}" type="presParOf" srcId="{B0782113-B2BE-4166-84D1-32E37F110968}" destId="{E95690CB-1EE2-40A6-8534-476E8A327097}" srcOrd="1" destOrd="0" presId="urn:microsoft.com/office/officeart/2008/layout/VerticalCurvedList"/>
    <dgm:cxn modelId="{503A7784-AFAC-48CC-A560-64CBF491ECA9}" type="presParOf" srcId="{B0782113-B2BE-4166-84D1-32E37F110968}" destId="{DE11E531-5F9C-4522-90F6-2C44F9BD85FF}" srcOrd="2" destOrd="0" presId="urn:microsoft.com/office/officeart/2008/layout/VerticalCurvedList"/>
    <dgm:cxn modelId="{41D7CEBF-5DD4-4945-A24F-7E9E49F3D8DA}" type="presParOf" srcId="{DE11E531-5F9C-4522-90F6-2C44F9BD85FF}" destId="{23AECF50-C8D5-4429-A577-07D8D051F80C}" srcOrd="0" destOrd="0" presId="urn:microsoft.com/office/officeart/2008/layout/VerticalCurvedList"/>
    <dgm:cxn modelId="{5D4F97EC-F4C1-49F5-96EF-811DA32CF079}" type="presParOf" srcId="{B0782113-B2BE-4166-84D1-32E37F110968}" destId="{2D32A256-1158-4D5A-9B82-3558710E8BF5}" srcOrd="3" destOrd="0" presId="urn:microsoft.com/office/officeart/2008/layout/VerticalCurvedList"/>
    <dgm:cxn modelId="{2A603191-D1EC-4DF0-9E9A-E0F2E9918899}" type="presParOf" srcId="{B0782113-B2BE-4166-84D1-32E37F110968}" destId="{6562B406-CC03-4080-882F-EAE2F3AFAB1E}" srcOrd="4" destOrd="0" presId="urn:microsoft.com/office/officeart/2008/layout/VerticalCurvedList"/>
    <dgm:cxn modelId="{CA355E56-47A2-4FA5-B41C-0851A17E619B}" type="presParOf" srcId="{6562B406-CC03-4080-882F-EAE2F3AFAB1E}" destId="{E1270973-F346-4534-BA53-67F4C7F7C876}" srcOrd="0" destOrd="0" presId="urn:microsoft.com/office/officeart/2008/layout/VerticalCurvedList"/>
    <dgm:cxn modelId="{7EC9B5DA-7C51-4787-991C-DA365F754D34}" type="presParOf" srcId="{B0782113-B2BE-4166-84D1-32E37F110968}" destId="{169627BE-2284-4F46-A75B-CCC2BECF2B37}" srcOrd="5" destOrd="0" presId="urn:microsoft.com/office/officeart/2008/layout/VerticalCurvedList"/>
    <dgm:cxn modelId="{AD18C64A-B072-4241-8DD2-0C10E0CA074B}" type="presParOf" srcId="{B0782113-B2BE-4166-84D1-32E37F110968}" destId="{6F5754C4-5AF2-40D5-80D0-8F78953022CA}" srcOrd="6" destOrd="0" presId="urn:microsoft.com/office/officeart/2008/layout/VerticalCurvedList"/>
    <dgm:cxn modelId="{8A2969D4-CE2B-40E9-B0F8-26E978CBB366}" type="presParOf" srcId="{6F5754C4-5AF2-40D5-80D0-8F78953022CA}" destId="{E4CAAA78-339E-482A-A7E9-8F349F106D17}" srcOrd="0" destOrd="0" presId="urn:microsoft.com/office/officeart/2008/layout/VerticalCurvedList"/>
    <dgm:cxn modelId="{FF9E4DDC-75BC-4BD4-B5C2-58FB05ECBFA3}" type="presParOf" srcId="{B0782113-B2BE-4166-84D1-32E37F110968}" destId="{A4D9E93F-723D-4E98-93D2-D0295725FCC7}" srcOrd="7" destOrd="0" presId="urn:microsoft.com/office/officeart/2008/layout/VerticalCurvedList"/>
    <dgm:cxn modelId="{94DAB277-1F58-43E6-AFBF-4088F8D02B67}" type="presParOf" srcId="{B0782113-B2BE-4166-84D1-32E37F110968}" destId="{55CC43E2-1882-4A08-B2E0-CB57BB061960}" srcOrd="8" destOrd="0" presId="urn:microsoft.com/office/officeart/2008/layout/VerticalCurvedList"/>
    <dgm:cxn modelId="{3B217F71-2DD2-4DFE-AC8A-9CC8EB992566}" type="presParOf" srcId="{55CC43E2-1882-4A08-B2E0-CB57BB061960}" destId="{E5773A63-74F8-42B6-8B51-D14451BA907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73713-B653-45E2-98DA-8C1281961219}">
      <dsp:nvSpPr>
        <dsp:cNvPr id="0" name=""/>
        <dsp:cNvSpPr/>
      </dsp:nvSpPr>
      <dsp:spPr>
        <a:xfrm>
          <a:off x="2020569" y="0"/>
          <a:ext cx="6017260" cy="376078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12E8B8-E011-4C88-87EA-88F1F6CACD3B}">
      <dsp:nvSpPr>
        <dsp:cNvPr id="0" name=""/>
        <dsp:cNvSpPr/>
      </dsp:nvSpPr>
      <dsp:spPr>
        <a:xfrm>
          <a:off x="2784761" y="2595695"/>
          <a:ext cx="156448" cy="15644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FEDEE-39B4-4BD8-A82E-F69B302A9A53}">
      <dsp:nvSpPr>
        <dsp:cNvPr id="0" name=""/>
        <dsp:cNvSpPr/>
      </dsp:nvSpPr>
      <dsp:spPr>
        <a:xfrm>
          <a:off x="2862986" y="2673920"/>
          <a:ext cx="1402021" cy="1086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99" tIns="0" rIns="0" bIns="0" numCol="1" spcCol="1270" anchor="t" anchorCtr="0">
          <a:noAutofit/>
        </a:bodyPr>
        <a:lstStyle/>
        <a:p>
          <a:pPr lvl="0" algn="l" defTabSz="1066800">
            <a:lnSpc>
              <a:spcPct val="90000"/>
            </a:lnSpc>
            <a:spcBef>
              <a:spcPct val="0"/>
            </a:spcBef>
            <a:spcAft>
              <a:spcPct val="35000"/>
            </a:spcAft>
          </a:pPr>
          <a:r>
            <a:rPr lang="it-IT" sz="2400" kern="1200" dirty="0" smtClean="0"/>
            <a:t>Benefici clinici</a:t>
          </a:r>
          <a:endParaRPr lang="it-IT" sz="2400" kern="1200" dirty="0"/>
        </a:p>
      </dsp:txBody>
      <dsp:txXfrm>
        <a:off x="2862986" y="2673920"/>
        <a:ext cx="1402021" cy="1086867"/>
      </dsp:txXfrm>
    </dsp:sp>
    <dsp:sp modelId="{13F15F0F-352A-4BCF-8147-E44B704BA299}">
      <dsp:nvSpPr>
        <dsp:cNvPr id="0" name=""/>
        <dsp:cNvSpPr/>
      </dsp:nvSpPr>
      <dsp:spPr>
        <a:xfrm>
          <a:off x="4165723" y="1573513"/>
          <a:ext cx="282811" cy="2828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D7A7C-77F6-4402-BB1C-FFEC1E705B2B}">
      <dsp:nvSpPr>
        <dsp:cNvPr id="0" name=""/>
        <dsp:cNvSpPr/>
      </dsp:nvSpPr>
      <dsp:spPr>
        <a:xfrm>
          <a:off x="4307128" y="1714919"/>
          <a:ext cx="1444142" cy="2045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56" tIns="0" rIns="0" bIns="0" numCol="1" spcCol="1270" anchor="t" anchorCtr="0">
          <a:noAutofit/>
        </a:bodyPr>
        <a:lstStyle/>
        <a:p>
          <a:pPr lvl="0" algn="l" defTabSz="1066800">
            <a:lnSpc>
              <a:spcPct val="90000"/>
            </a:lnSpc>
            <a:spcBef>
              <a:spcPct val="0"/>
            </a:spcBef>
            <a:spcAft>
              <a:spcPct val="35000"/>
            </a:spcAft>
          </a:pPr>
          <a:r>
            <a:rPr lang="it-IT" sz="2400" kern="1200" dirty="0" smtClean="0"/>
            <a:t>Costi sostenibili </a:t>
          </a:r>
          <a:endParaRPr lang="it-IT" sz="2400" kern="1200" dirty="0"/>
        </a:p>
      </dsp:txBody>
      <dsp:txXfrm>
        <a:off x="4307128" y="1714919"/>
        <a:ext cx="1444142" cy="2045868"/>
      </dsp:txXfrm>
    </dsp:sp>
    <dsp:sp modelId="{39F951F9-1D36-4A5E-A59C-279DBACE4E12}">
      <dsp:nvSpPr>
        <dsp:cNvPr id="0" name=""/>
        <dsp:cNvSpPr/>
      </dsp:nvSpPr>
      <dsp:spPr>
        <a:xfrm>
          <a:off x="5826487" y="951479"/>
          <a:ext cx="391121" cy="3911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E2CF15-4C14-4029-8C0B-F1833194806E}">
      <dsp:nvSpPr>
        <dsp:cNvPr id="0" name=""/>
        <dsp:cNvSpPr/>
      </dsp:nvSpPr>
      <dsp:spPr>
        <a:xfrm>
          <a:off x="6022048" y="1147040"/>
          <a:ext cx="1444142" cy="2613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247" tIns="0" rIns="0" bIns="0" numCol="1" spcCol="1270" anchor="t" anchorCtr="0">
          <a:noAutofit/>
        </a:bodyPr>
        <a:lstStyle/>
        <a:p>
          <a:pPr lvl="0" algn="l" defTabSz="1066800">
            <a:lnSpc>
              <a:spcPct val="90000"/>
            </a:lnSpc>
            <a:spcBef>
              <a:spcPct val="0"/>
            </a:spcBef>
            <a:spcAft>
              <a:spcPct val="35000"/>
            </a:spcAft>
          </a:pPr>
          <a:r>
            <a:rPr lang="it-IT" sz="2400" kern="1200" dirty="0" smtClean="0"/>
            <a:t>Vantaggi tecnici</a:t>
          </a:r>
          <a:endParaRPr lang="it-IT" sz="2400" kern="1200" dirty="0"/>
        </a:p>
      </dsp:txBody>
      <dsp:txXfrm>
        <a:off x="6022048" y="1147040"/>
        <a:ext cx="1444142" cy="2613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479EE-E57C-4B99-8139-9A38DAC8EBB8}">
      <dsp:nvSpPr>
        <dsp:cNvPr id="0" name=""/>
        <dsp:cNvSpPr/>
      </dsp:nvSpPr>
      <dsp:spPr>
        <a:xfrm>
          <a:off x="-4251287" y="-652255"/>
          <a:ext cx="5065299" cy="5065299"/>
        </a:xfrm>
        <a:prstGeom prst="blockArc">
          <a:avLst>
            <a:gd name="adj1" fmla="val 18900000"/>
            <a:gd name="adj2" fmla="val 2700000"/>
            <a:gd name="adj3" fmla="val 426"/>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5690CB-1EE2-40A6-8534-476E8A327097}">
      <dsp:nvSpPr>
        <dsp:cNvPr id="0" name=""/>
        <dsp:cNvSpPr/>
      </dsp:nvSpPr>
      <dsp:spPr>
        <a:xfrm>
          <a:off x="426470" y="289129"/>
          <a:ext cx="9581532" cy="578559"/>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232" tIns="76200" rIns="76200" bIns="76200" numCol="1" spcCol="1270" anchor="ctr" anchorCtr="0">
          <a:noAutofit/>
        </a:bodyPr>
        <a:lstStyle/>
        <a:p>
          <a:pPr lvl="0" algn="l" defTabSz="1333500">
            <a:lnSpc>
              <a:spcPct val="90000"/>
            </a:lnSpc>
            <a:spcBef>
              <a:spcPct val="0"/>
            </a:spcBef>
            <a:spcAft>
              <a:spcPct val="35000"/>
            </a:spcAft>
          </a:pPr>
          <a:r>
            <a:rPr lang="it-IT" sz="3000" kern="1200" dirty="0" smtClean="0"/>
            <a:t>Tempo operatorio</a:t>
          </a:r>
          <a:endParaRPr lang="it-IT" sz="3000" kern="1200" dirty="0"/>
        </a:p>
      </dsp:txBody>
      <dsp:txXfrm>
        <a:off x="426470" y="289129"/>
        <a:ext cx="9581532" cy="578559"/>
      </dsp:txXfrm>
    </dsp:sp>
    <dsp:sp modelId="{23AECF50-C8D5-4429-A577-07D8D051F80C}">
      <dsp:nvSpPr>
        <dsp:cNvPr id="0" name=""/>
        <dsp:cNvSpPr/>
      </dsp:nvSpPr>
      <dsp:spPr>
        <a:xfrm>
          <a:off x="64870" y="216809"/>
          <a:ext cx="723199" cy="723199"/>
        </a:xfrm>
        <a:prstGeom prst="ellipse">
          <a:avLst/>
        </a:prstGeom>
        <a:solidFill>
          <a:srgbClr val="FF0000"/>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32A256-1158-4D5A-9B82-3558710E8BF5}">
      <dsp:nvSpPr>
        <dsp:cNvPr id="0" name=""/>
        <dsp:cNvSpPr/>
      </dsp:nvSpPr>
      <dsp:spPr>
        <a:xfrm>
          <a:off x="758171" y="1157119"/>
          <a:ext cx="9249830" cy="578559"/>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232" tIns="76200" rIns="76200" bIns="76200" numCol="1" spcCol="1270" anchor="ctr" anchorCtr="0">
          <a:noAutofit/>
        </a:bodyPr>
        <a:lstStyle/>
        <a:p>
          <a:pPr lvl="0" algn="l" defTabSz="1333500">
            <a:lnSpc>
              <a:spcPct val="90000"/>
            </a:lnSpc>
            <a:spcBef>
              <a:spcPct val="0"/>
            </a:spcBef>
            <a:spcAft>
              <a:spcPct val="35000"/>
            </a:spcAft>
          </a:pPr>
          <a:r>
            <a:rPr lang="it-IT" sz="3000" kern="1200" dirty="0" smtClean="0"/>
            <a:t>Ospedalizzazione</a:t>
          </a:r>
          <a:endParaRPr lang="it-IT" sz="3000" kern="1200" dirty="0"/>
        </a:p>
      </dsp:txBody>
      <dsp:txXfrm>
        <a:off x="758171" y="1157119"/>
        <a:ext cx="9249830" cy="578559"/>
      </dsp:txXfrm>
    </dsp:sp>
    <dsp:sp modelId="{E1270973-F346-4534-BA53-67F4C7F7C876}">
      <dsp:nvSpPr>
        <dsp:cNvPr id="0" name=""/>
        <dsp:cNvSpPr/>
      </dsp:nvSpPr>
      <dsp:spPr>
        <a:xfrm>
          <a:off x="396571" y="1084799"/>
          <a:ext cx="723199" cy="723199"/>
        </a:xfrm>
        <a:prstGeom prst="ellipse">
          <a:avLst/>
        </a:prstGeom>
        <a:solidFill>
          <a:srgbClr val="FF0000"/>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9627BE-2284-4F46-A75B-CCC2BECF2B37}">
      <dsp:nvSpPr>
        <dsp:cNvPr id="0" name=""/>
        <dsp:cNvSpPr/>
      </dsp:nvSpPr>
      <dsp:spPr>
        <a:xfrm>
          <a:off x="758171" y="2025109"/>
          <a:ext cx="9249830" cy="578559"/>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232" tIns="76200" rIns="76200" bIns="76200" numCol="1" spcCol="1270" anchor="ctr" anchorCtr="0">
          <a:noAutofit/>
        </a:bodyPr>
        <a:lstStyle/>
        <a:p>
          <a:pPr lvl="0" algn="l" defTabSz="1333500">
            <a:lnSpc>
              <a:spcPct val="90000"/>
            </a:lnSpc>
            <a:spcBef>
              <a:spcPct val="0"/>
            </a:spcBef>
            <a:spcAft>
              <a:spcPct val="35000"/>
            </a:spcAft>
          </a:pPr>
          <a:r>
            <a:rPr lang="it-IT" sz="3000" kern="1200" dirty="0" smtClean="0"/>
            <a:t>Tasso di complicanze</a:t>
          </a:r>
        </a:p>
      </dsp:txBody>
      <dsp:txXfrm>
        <a:off x="758171" y="2025109"/>
        <a:ext cx="9249830" cy="578559"/>
      </dsp:txXfrm>
    </dsp:sp>
    <dsp:sp modelId="{E4CAAA78-339E-482A-A7E9-8F349F106D17}">
      <dsp:nvSpPr>
        <dsp:cNvPr id="0" name=""/>
        <dsp:cNvSpPr/>
      </dsp:nvSpPr>
      <dsp:spPr>
        <a:xfrm>
          <a:off x="396571" y="1952789"/>
          <a:ext cx="723199" cy="723199"/>
        </a:xfrm>
        <a:prstGeom prst="ellipse">
          <a:avLst/>
        </a:prstGeom>
        <a:solidFill>
          <a:srgbClr val="F3E068"/>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D9E93F-723D-4E98-93D2-D0295725FCC7}">
      <dsp:nvSpPr>
        <dsp:cNvPr id="0" name=""/>
        <dsp:cNvSpPr/>
      </dsp:nvSpPr>
      <dsp:spPr>
        <a:xfrm>
          <a:off x="426470" y="2893098"/>
          <a:ext cx="9581532" cy="578559"/>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232" tIns="76200" rIns="76200" bIns="76200" numCol="1" spcCol="1270" anchor="ctr" anchorCtr="0">
          <a:noAutofit/>
        </a:bodyPr>
        <a:lstStyle/>
        <a:p>
          <a:pPr lvl="0" algn="l" defTabSz="1333500">
            <a:lnSpc>
              <a:spcPct val="90000"/>
            </a:lnSpc>
            <a:spcBef>
              <a:spcPct val="0"/>
            </a:spcBef>
            <a:spcAft>
              <a:spcPct val="35000"/>
            </a:spcAft>
          </a:pPr>
          <a:r>
            <a:rPr lang="it-IT" sz="3000" kern="1200" dirty="0" smtClean="0"/>
            <a:t>Risultati in termini di perdita di peso</a:t>
          </a:r>
        </a:p>
      </dsp:txBody>
      <dsp:txXfrm>
        <a:off x="426470" y="2893098"/>
        <a:ext cx="9581532" cy="578559"/>
      </dsp:txXfrm>
    </dsp:sp>
    <dsp:sp modelId="{E5773A63-74F8-42B6-8B51-D14451BA9071}">
      <dsp:nvSpPr>
        <dsp:cNvPr id="0" name=""/>
        <dsp:cNvSpPr/>
      </dsp:nvSpPr>
      <dsp:spPr>
        <a:xfrm>
          <a:off x="64870" y="2820779"/>
          <a:ext cx="723199" cy="723199"/>
        </a:xfrm>
        <a:prstGeom prst="ellipse">
          <a:avLst/>
        </a:prstGeom>
        <a:solidFill>
          <a:srgbClr val="F3E068"/>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09/05/2024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09/05/2024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3</a:t>
            </a:fld>
            <a:endParaRPr lang="it-IT" noProof="0" dirty="0"/>
          </a:p>
        </p:txBody>
      </p:sp>
    </p:spTree>
    <p:extLst>
      <p:ext uri="{BB962C8B-B14F-4D97-AF65-F5344CB8AC3E}">
        <p14:creationId xmlns:p14="http://schemas.microsoft.com/office/powerpoint/2010/main" val="2498641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ROBOTIC SLEEVE 134 CASI: </a:t>
            </a:r>
            <a:r>
              <a:rPr lang="en-US" dirty="0" smtClean="0"/>
              <a:t>Both laparoscopic and robotic techniques are safe and feasible, showing good results in every measured parameter. However, surgical time is faster during the laparoscopic approach and hospital length of stay is shorter during the robotic one. Leak rate is slightly lower, but not statistically significant, in the robotic platform. No differences exist in terms of strictures, bleeding, and mortality. The robot creates a more comfortable environment for the surgeon, while its disadvantage could be related to the cost. It is not clear whether these advantages are sufficient to justify such economic impact. However, we believe that this is a relatively novel technique, and as with most new technology, as competition arises, companies will be able to decrease the cost and the advantages of this platform will be better valued.</a:t>
            </a:r>
            <a:endParaRPr lang="it-IT" dirty="0" smtClean="0"/>
          </a:p>
          <a:p>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SHORT –LONG TERM </a:t>
            </a:r>
            <a:r>
              <a:rPr lang="en-US" dirty="0" smtClean="0"/>
              <a:t>In conclusion, the results from this study reveal that there is no clear clinical advantage for RASG versus LSG. It is also associated to longer operative time in the RASG. Future studies would be valuable using larger sample sizes to compare the effectiveness and long-term outcomes of the RASG procedure.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MBSAQIP:</a:t>
            </a:r>
            <a:r>
              <a:rPr lang="en-US" baseline="0" dirty="0" smtClean="0"/>
              <a:t> </a:t>
            </a:r>
            <a:r>
              <a:rPr lang="it-IT" dirty="0" smtClean="0">
                <a:solidFill>
                  <a:srgbClr val="0D0D0D"/>
                </a:solidFill>
                <a:latin typeface="Söhne"/>
              </a:rPr>
              <a:t>Le nostre conclusioni mostrano che dopo aver corretto tutti i fattori, inclusi il tempo operativo, l'approccio assistito da robot è associato a migliori risultati postoperatori rispetto alla chirurgia laparoscopica, compresa una durata più breve del ricovero e un rischio inferiore di perdita anastomotica, trasfusione di sangue, </a:t>
            </a:r>
            <a:r>
              <a:rPr lang="it-IT" dirty="0" err="1" smtClean="0">
                <a:solidFill>
                  <a:srgbClr val="0D0D0D"/>
                </a:solidFill>
                <a:latin typeface="Söhne"/>
              </a:rPr>
              <a:t>tromboembolia</a:t>
            </a:r>
            <a:r>
              <a:rPr lang="it-IT" dirty="0" smtClean="0">
                <a:solidFill>
                  <a:srgbClr val="0D0D0D"/>
                </a:solidFill>
                <a:latin typeface="Söhne"/>
              </a:rPr>
              <a:t> venosa e complicazioni renali, specialmente per la RYGB. Anche la SG robotica potrebbe avere un rischio inferiore di sanguinamento postoperatorio e formazione di stenosi. Tuttavia, analizzando sottopopolazioni di pazienti ad alto rischio, non si sono riscontrati tempi operatori più brevi per la chirurgia robotica rispetto all'approccio laparoscopico.</a:t>
            </a: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GENERAL REVIEW: </a:t>
            </a:r>
            <a:r>
              <a:rPr lang="it-IT" dirty="0" smtClean="0">
                <a:solidFill>
                  <a:srgbClr val="0D0D0D"/>
                </a:solidFill>
                <a:latin typeface="Söhne"/>
              </a:rPr>
              <a:t>La disponibilità di prove relative alle resezioni gastriche sleeve robotiche è molto limitata. Questa procedura relativamente non complessa dal punto di vista tecnico può quindi essere eseguita utilizzando la laparoscopia convenzionale, spiegando forse questa osservazione. Di conseguenza, l'interesse per un approccio robotico rimane limitato. Tuttavia, i dati disponibili mostrano la fattibilità generale e la sicurezza della sleeve </a:t>
            </a:r>
            <a:r>
              <a:rPr lang="it-IT" dirty="0" err="1" smtClean="0">
                <a:solidFill>
                  <a:srgbClr val="0D0D0D"/>
                </a:solidFill>
                <a:latin typeface="Söhne"/>
              </a:rPr>
              <a:t>gastrectomy</a:t>
            </a:r>
            <a:r>
              <a:rPr lang="it-IT" dirty="0" smtClean="0">
                <a:solidFill>
                  <a:srgbClr val="0D0D0D"/>
                </a:solidFill>
                <a:latin typeface="Söhne"/>
              </a:rPr>
              <a:t> robotica con brevi curve di apprendimento di circa 20 interventi. I risultati di alcuni studi comparativi indicano l'assenza di vantaggi clinici ma generalmente tempi operatori più lunghi per le sleeve gastrectomie robotiche rispetto alla laparoscopia convenzionale. Potrebbe esserci un interesse nell'utilizzare il robot per le sleeve gastrectomie nei programmi educativi per i residenti, come dimostra lo studio di </a:t>
            </a:r>
            <a:r>
              <a:rPr lang="it-IT" dirty="0" err="1" smtClean="0">
                <a:solidFill>
                  <a:srgbClr val="0D0D0D"/>
                </a:solidFill>
                <a:latin typeface="Söhne"/>
              </a:rPr>
              <a:t>Ecker</a:t>
            </a:r>
            <a:r>
              <a:rPr lang="it-IT" dirty="0" smtClean="0">
                <a:solidFill>
                  <a:srgbClr val="0D0D0D"/>
                </a:solidFill>
                <a:latin typeface="Söhne"/>
              </a:rPr>
              <a:t> et al., che ha riscontrato un tasso di </a:t>
            </a:r>
            <a:r>
              <a:rPr lang="it-IT" dirty="0" err="1" smtClean="0">
                <a:solidFill>
                  <a:srgbClr val="0D0D0D"/>
                </a:solidFill>
                <a:latin typeface="Söhne"/>
              </a:rPr>
              <a:t>morbidità</a:t>
            </a:r>
            <a:r>
              <a:rPr lang="it-IT" dirty="0" smtClean="0">
                <a:solidFill>
                  <a:srgbClr val="0D0D0D"/>
                </a:solidFill>
                <a:latin typeface="Söhne"/>
              </a:rPr>
              <a:t> molto basso e costi più elevati per 411 interventi robotici rispetto alla laparoscopia. In conclusione, l'interesse per la costosa piattaforma robotica nella sleeve </a:t>
            </a:r>
            <a:r>
              <a:rPr lang="it-IT" dirty="0" err="1" smtClean="0">
                <a:solidFill>
                  <a:srgbClr val="0D0D0D"/>
                </a:solidFill>
                <a:latin typeface="Söhne"/>
              </a:rPr>
              <a:t>gastrectomy</a:t>
            </a:r>
            <a:r>
              <a:rPr lang="it-IT" dirty="0" smtClean="0">
                <a:solidFill>
                  <a:srgbClr val="0D0D0D"/>
                </a:solidFill>
                <a:latin typeface="Söhne"/>
              </a:rPr>
              <a:t> rimane limitato, ma la procedura potrebbe essere rivalutata favorevolmente con l'uso di dispositivi robotici per l'incisione risparmiatori di tempo.</a:t>
            </a:r>
            <a:endParaRPr lang="it-IT" dirty="0" smtClean="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4</a:t>
            </a:fld>
            <a:endParaRPr lang="it-IT" noProof="0" dirty="0"/>
          </a:p>
        </p:txBody>
      </p:sp>
    </p:spTree>
    <p:extLst>
      <p:ext uri="{BB962C8B-B14F-4D97-AF65-F5344CB8AC3E}">
        <p14:creationId xmlns:p14="http://schemas.microsoft.com/office/powerpoint/2010/main" val="2268961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Mean operative time was significantly greater in the RSG group</a:t>
            </a:r>
          </a:p>
          <a:p>
            <a:r>
              <a:rPr lang="en-US" dirty="0" smtClean="0"/>
              <a:t>the length of hospital was greater in the RSG group</a:t>
            </a:r>
          </a:p>
          <a:p>
            <a:r>
              <a:rPr lang="en-US" dirty="0" smtClean="0"/>
              <a:t>The rate of other complications reported was not significantly different</a:t>
            </a:r>
          </a:p>
          <a:p>
            <a:endParaRPr lang="en-US" dirty="0" smtClean="0"/>
          </a:p>
          <a:p>
            <a:r>
              <a:rPr lang="en-US" dirty="0" smtClean="0"/>
              <a:t>This meta-analysis identified 16 unique peer-reviewed studies of LSG and RSG procedures with patient outcome data. These studies suggest that LSG and RSG are associated with comparable clinical outcomes, complications and %EWL. Mean operative time and length of hospital stay were significantly greater in the RSG group. The majority of studies showed significantly higher charges for RSG. These results should be interpreted with caution due to the lack of randomized controlled studies</a:t>
            </a:r>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5</a:t>
            </a:fld>
            <a:endParaRPr lang="it-IT" noProof="0" dirty="0"/>
          </a:p>
        </p:txBody>
      </p:sp>
    </p:spTree>
    <p:extLst>
      <p:ext uri="{BB962C8B-B14F-4D97-AF65-F5344CB8AC3E}">
        <p14:creationId xmlns:p14="http://schemas.microsoft.com/office/powerpoint/2010/main" val="105854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6</a:t>
            </a:fld>
            <a:endParaRPr lang="it-IT" noProof="0" dirty="0"/>
          </a:p>
        </p:txBody>
      </p:sp>
    </p:spTree>
    <p:extLst>
      <p:ext uri="{BB962C8B-B14F-4D97-AF65-F5344CB8AC3E}">
        <p14:creationId xmlns:p14="http://schemas.microsoft.com/office/powerpoint/2010/main" val="43806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
            </a:r>
            <a:br>
              <a:rPr lang="it-IT" dirty="0" smtClean="0"/>
            </a:br>
            <a:r>
              <a:rPr lang="it-IT" sz="1200" b="0" i="0" kern="1200" dirty="0" smtClean="0">
                <a:solidFill>
                  <a:schemeClr val="tx1"/>
                </a:solidFill>
                <a:effectLst/>
                <a:latin typeface="+mn-lt"/>
                <a:ea typeface="+mn-ea"/>
                <a:cs typeface="+mn-cs"/>
              </a:rPr>
              <a:t>L'articolo discute l'impatto del volume crescente di interventi </a:t>
            </a:r>
            <a:r>
              <a:rPr lang="it-IT" sz="1200" b="0" i="0" kern="1200" dirty="0" err="1" smtClean="0">
                <a:solidFill>
                  <a:schemeClr val="tx1"/>
                </a:solidFill>
                <a:effectLst/>
                <a:latin typeface="+mn-lt"/>
                <a:ea typeface="+mn-ea"/>
                <a:cs typeface="+mn-cs"/>
              </a:rPr>
              <a:t>bariatrici</a:t>
            </a:r>
            <a:r>
              <a:rPr lang="it-IT" sz="1200" b="0" i="0" kern="1200" dirty="0" smtClean="0">
                <a:solidFill>
                  <a:schemeClr val="tx1"/>
                </a:solidFill>
                <a:effectLst/>
                <a:latin typeface="+mn-lt"/>
                <a:ea typeface="+mn-ea"/>
                <a:cs typeface="+mn-cs"/>
              </a:rPr>
              <a:t> robotici sul costo per paziente nel tempo. Utilizzando dati dal database dell'Agenzia per l'Assistenza Sanitaria della Florida dal 2017 al 2021, sono stati raccolti i costi inflazionati per paziente. Sono stati analizzati i costi nel tempo per interventi aperti, laparoscopici e robotici, con una regressione lineare per generare parametri predittivi. Tra 76 ospedali, sono stati inclusi 11.472 bypass gastrici (223 aperti, 6885 laparoscopici, 4364 robotici) e 36.316 sleeve </a:t>
            </a:r>
            <a:r>
              <a:rPr lang="it-IT" sz="1200" b="0" i="0" kern="1200" dirty="0" err="1" smtClean="0">
                <a:solidFill>
                  <a:schemeClr val="tx1"/>
                </a:solidFill>
                <a:effectLst/>
                <a:latin typeface="+mn-lt"/>
                <a:ea typeface="+mn-ea"/>
                <a:cs typeface="+mn-cs"/>
              </a:rPr>
              <a:t>gastrectomy</a:t>
            </a:r>
            <a:r>
              <a:rPr lang="it-IT" sz="1200" b="0" i="0" kern="1200" dirty="0" smtClean="0">
                <a:solidFill>
                  <a:schemeClr val="tx1"/>
                </a:solidFill>
                <a:effectLst/>
                <a:latin typeface="+mn-lt"/>
                <a:ea typeface="+mn-ea"/>
                <a:cs typeface="+mn-cs"/>
              </a:rPr>
              <a:t> (26.596 laparoscopici, 9724 robotici). Il costo totale per interventi robotici è risultato circa 1,5 volte più alto rispetto a quelli laparoscopici. Nel dettaglio, per i bypass gastrici, i costi totali e operatori per quelli laparoscopici erano inferiori rispetto ad aperti e robotici. Per le sleeve </a:t>
            </a:r>
            <a:r>
              <a:rPr lang="it-IT" sz="1200" b="0" i="0" kern="1200" dirty="0" err="1" smtClean="0">
                <a:solidFill>
                  <a:schemeClr val="tx1"/>
                </a:solidFill>
                <a:effectLst/>
                <a:latin typeface="+mn-lt"/>
                <a:ea typeface="+mn-ea"/>
                <a:cs typeface="+mn-cs"/>
              </a:rPr>
              <a:t>gastrectomy</a:t>
            </a:r>
            <a:r>
              <a:rPr lang="it-IT" sz="1200" b="0" i="0" kern="1200" dirty="0" smtClean="0">
                <a:solidFill>
                  <a:schemeClr val="tx1"/>
                </a:solidFill>
                <a:effectLst/>
                <a:latin typeface="+mn-lt"/>
                <a:ea typeface="+mn-ea"/>
                <a:cs typeface="+mn-cs"/>
              </a:rPr>
              <a:t>, i costi totali laparoscopici erano significativamente inferiori a quelli robotici. Nel corso del tempo, i costi degli interventi robotici per entrambe le procedure sono diminuiti, con una significativa diminuzione nel 2021. Nonostante un aumento significativo dei costi chirurgici nel 2020 per gli interventi </a:t>
            </a:r>
            <a:r>
              <a:rPr lang="it-IT" sz="1200" b="0" i="0" kern="1200" dirty="0" err="1" smtClean="0">
                <a:solidFill>
                  <a:schemeClr val="tx1"/>
                </a:solidFill>
                <a:effectLst/>
                <a:latin typeface="+mn-lt"/>
                <a:ea typeface="+mn-ea"/>
                <a:cs typeface="+mn-cs"/>
              </a:rPr>
              <a:t>bariatrici</a:t>
            </a:r>
            <a:r>
              <a:rPr lang="it-IT" sz="1200" b="0" i="0" kern="1200" dirty="0" smtClean="0">
                <a:solidFill>
                  <a:schemeClr val="tx1"/>
                </a:solidFill>
                <a:effectLst/>
                <a:latin typeface="+mn-lt"/>
                <a:ea typeface="+mn-ea"/>
                <a:cs typeface="+mn-cs"/>
              </a:rPr>
              <a:t>, lo studio suggerisce un possibile trend al ribasso per la chirurgia </a:t>
            </a:r>
            <a:r>
              <a:rPr lang="it-IT" sz="1200" b="0" i="0" kern="1200" dirty="0" err="1" smtClean="0">
                <a:solidFill>
                  <a:schemeClr val="tx1"/>
                </a:solidFill>
                <a:effectLst/>
                <a:latin typeface="+mn-lt"/>
                <a:ea typeface="+mn-ea"/>
                <a:cs typeface="+mn-cs"/>
              </a:rPr>
              <a:t>bariatrica</a:t>
            </a:r>
            <a:r>
              <a:rPr lang="it-IT" sz="1200" b="0" i="0" kern="1200" dirty="0" smtClean="0">
                <a:solidFill>
                  <a:schemeClr val="tx1"/>
                </a:solidFill>
                <a:effectLst/>
                <a:latin typeface="+mn-lt"/>
                <a:ea typeface="+mn-ea"/>
                <a:cs typeface="+mn-cs"/>
              </a:rPr>
              <a:t> robotica, poiché i costi totali e operatori stanno diminuendo a un tasso superiore rispetto a quelli laparoscopici.</a:t>
            </a:r>
          </a:p>
          <a:p>
            <a:endParaRPr lang="it-IT" sz="1200" b="0" i="0" kern="1200" dirty="0" smtClean="0">
              <a:solidFill>
                <a:schemeClr val="tx1"/>
              </a:solidFill>
              <a:effectLst/>
              <a:latin typeface="+mn-lt"/>
              <a:ea typeface="+mn-ea"/>
              <a:cs typeface="+mn-cs"/>
            </a:endParaRPr>
          </a:p>
          <a:p>
            <a:r>
              <a:rPr lang="it-IT" sz="1200" b="0" i="0" kern="1200" dirty="0" smtClean="0">
                <a:solidFill>
                  <a:schemeClr val="tx1"/>
                </a:solidFill>
                <a:effectLst/>
                <a:latin typeface="+mn-lt"/>
                <a:ea typeface="+mn-ea"/>
                <a:cs typeface="+mn-cs"/>
              </a:rPr>
              <a:t>Le tariffe sono state valutate in cinque studi. Quattro di essi (80%) hanno dimostrato tariffe significativamente più elevate per la procedura di RSG. Le tariffe medie sono variate tra 4730 € e 49.498 </a:t>
            </a:r>
            <a:r>
              <a:rPr lang="it-IT" sz="1200" b="0" i="0" kern="1200" dirty="0" err="1" smtClean="0">
                <a:solidFill>
                  <a:schemeClr val="tx1"/>
                </a:solidFill>
                <a:effectLst/>
                <a:latin typeface="+mn-lt"/>
                <a:ea typeface="+mn-ea"/>
                <a:cs typeface="+mn-cs"/>
              </a:rPr>
              <a:t>reais</a:t>
            </a:r>
            <a:r>
              <a:rPr lang="it-IT" sz="1200" b="0" i="0" kern="1200" dirty="0" smtClean="0">
                <a:solidFill>
                  <a:schemeClr val="tx1"/>
                </a:solidFill>
                <a:effectLst/>
                <a:latin typeface="+mn-lt"/>
                <a:ea typeface="+mn-ea"/>
                <a:cs typeface="+mn-cs"/>
              </a:rPr>
              <a:t> per il gruppo LSG e tra 5130 € e 56.646 </a:t>
            </a:r>
            <a:r>
              <a:rPr lang="it-IT" sz="1200" b="0" i="0" kern="1200" dirty="0" err="1" smtClean="0">
                <a:solidFill>
                  <a:schemeClr val="tx1"/>
                </a:solidFill>
                <a:effectLst/>
                <a:latin typeface="+mn-lt"/>
                <a:ea typeface="+mn-ea"/>
                <a:cs typeface="+mn-cs"/>
              </a:rPr>
              <a:t>reais</a:t>
            </a:r>
            <a:r>
              <a:rPr lang="it-IT" sz="1200" b="0" i="0" kern="1200" dirty="0" smtClean="0">
                <a:solidFill>
                  <a:schemeClr val="tx1"/>
                </a:solidFill>
                <a:effectLst/>
                <a:latin typeface="+mn-lt"/>
                <a:ea typeface="+mn-ea"/>
                <a:cs typeface="+mn-cs"/>
              </a:rPr>
              <a:t> per il gruppo RSG. In uno studio, che ha confrontato LSG con RSG, le tariffe medie avevano una differenza media di $364.69 (p &lt; 0.01). </a:t>
            </a:r>
            <a:r>
              <a:rPr lang="it-IT" sz="1200" b="0" i="0" kern="1200" dirty="0" err="1" smtClean="0">
                <a:solidFill>
                  <a:schemeClr val="tx1"/>
                </a:solidFill>
                <a:effectLst/>
                <a:latin typeface="+mn-lt"/>
                <a:ea typeface="+mn-ea"/>
                <a:cs typeface="+mn-cs"/>
              </a:rPr>
              <a:t>Pepper</a:t>
            </a:r>
            <a:r>
              <a:rPr lang="it-IT" sz="1200" b="0" i="0" kern="1200" dirty="0" smtClean="0">
                <a:solidFill>
                  <a:schemeClr val="tx1"/>
                </a:solidFill>
                <a:effectLst/>
                <a:latin typeface="+mn-lt"/>
                <a:ea typeface="+mn-ea"/>
                <a:cs typeface="+mn-cs"/>
              </a:rPr>
              <a:t> et al. hanno mostrato un costo totale mediano più elevato (p = 0.037) e un costo </a:t>
            </a:r>
            <a:r>
              <a:rPr lang="it-IT" sz="1200" b="0" i="0" kern="1200" dirty="0" err="1" smtClean="0">
                <a:solidFill>
                  <a:schemeClr val="tx1"/>
                </a:solidFill>
                <a:effectLst/>
                <a:latin typeface="+mn-lt"/>
                <a:ea typeface="+mn-ea"/>
                <a:cs typeface="+mn-cs"/>
              </a:rPr>
              <a:t>perioperatorio</a:t>
            </a:r>
            <a:r>
              <a:rPr lang="it-IT" sz="1200" b="0" i="0" kern="1200" dirty="0" smtClean="0">
                <a:solidFill>
                  <a:schemeClr val="tx1"/>
                </a:solidFill>
                <a:effectLst/>
                <a:latin typeface="+mn-lt"/>
                <a:ea typeface="+mn-ea"/>
                <a:cs typeface="+mn-cs"/>
              </a:rPr>
              <a:t> (p = 0.001) più elevato per il gruppo RSG. </a:t>
            </a:r>
            <a:r>
              <a:rPr lang="it-IT" sz="1200" b="0" i="0" kern="1200" dirty="0" err="1" smtClean="0">
                <a:solidFill>
                  <a:schemeClr val="tx1"/>
                </a:solidFill>
                <a:effectLst/>
                <a:latin typeface="+mn-lt"/>
                <a:ea typeface="+mn-ea"/>
                <a:cs typeface="+mn-cs"/>
              </a:rPr>
              <a:t>Schraibman</a:t>
            </a:r>
            <a:r>
              <a:rPr lang="it-IT" sz="1200" b="0" i="0" kern="1200" dirty="0" smtClean="0">
                <a:solidFill>
                  <a:schemeClr val="tx1"/>
                </a:solidFill>
                <a:effectLst/>
                <a:latin typeface="+mn-lt"/>
                <a:ea typeface="+mn-ea"/>
                <a:cs typeface="+mn-cs"/>
              </a:rPr>
              <a:t> et al. hanno trovato anche un costo significativamente più elevato per il gruppo RSG (p &lt; 0.001). Inoltre, </a:t>
            </a:r>
            <a:r>
              <a:rPr lang="it-IT" sz="1200" b="0" i="0" kern="1200" dirty="0" err="1" smtClean="0">
                <a:solidFill>
                  <a:schemeClr val="tx1"/>
                </a:solidFill>
                <a:effectLst/>
                <a:latin typeface="+mn-lt"/>
                <a:ea typeface="+mn-ea"/>
                <a:cs typeface="+mn-cs"/>
              </a:rPr>
              <a:t>Villamere</a:t>
            </a:r>
            <a:r>
              <a:rPr lang="it-IT" sz="1200" b="0" i="0" kern="1200" dirty="0" smtClean="0">
                <a:solidFill>
                  <a:schemeClr val="tx1"/>
                </a:solidFill>
                <a:effectLst/>
                <a:latin typeface="+mn-lt"/>
                <a:ea typeface="+mn-ea"/>
                <a:cs typeface="+mn-cs"/>
              </a:rPr>
              <a:t> et al. hanno mostrato tariffe significativamente più elevate per il gruppo RSG (p &lt; 0.05). </a:t>
            </a:r>
            <a:r>
              <a:rPr lang="it-IT" sz="1200" b="0" i="0" kern="1200" dirty="0" err="1" smtClean="0">
                <a:solidFill>
                  <a:schemeClr val="tx1"/>
                </a:solidFill>
                <a:effectLst/>
                <a:latin typeface="+mn-lt"/>
                <a:ea typeface="+mn-ea"/>
                <a:cs typeface="+mn-cs"/>
              </a:rPr>
              <a:t>Diamantis</a:t>
            </a:r>
            <a:r>
              <a:rPr lang="it-IT" sz="1200" b="0" i="0" kern="1200" dirty="0" smtClean="0">
                <a:solidFill>
                  <a:schemeClr val="tx1"/>
                </a:solidFill>
                <a:effectLst/>
                <a:latin typeface="+mn-lt"/>
                <a:ea typeface="+mn-ea"/>
                <a:cs typeface="+mn-cs"/>
              </a:rPr>
              <a:t> et al. hanno trovato una differenza di 400 € (4730 € per LSG e 5130 € per RSG), ma non hanno incluso nei loro analisi i costi originali di acquisto e manutenzione. Non è stata eseguita una meta-analisi a causa della mancanza di dati</a:t>
            </a:r>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7</a:t>
            </a:fld>
            <a:endParaRPr lang="it-IT" noProof="0" dirty="0"/>
          </a:p>
        </p:txBody>
      </p:sp>
    </p:spTree>
    <p:extLst>
      <p:ext uri="{BB962C8B-B14F-4D97-AF65-F5344CB8AC3E}">
        <p14:creationId xmlns:p14="http://schemas.microsoft.com/office/powerpoint/2010/main" val="4062517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8</a:t>
            </a:fld>
            <a:endParaRPr lang="it-IT" noProof="0" dirty="0"/>
          </a:p>
        </p:txBody>
      </p:sp>
    </p:spTree>
    <p:extLst>
      <p:ext uri="{BB962C8B-B14F-4D97-AF65-F5344CB8AC3E}">
        <p14:creationId xmlns:p14="http://schemas.microsoft.com/office/powerpoint/2010/main" val="337765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11</a:t>
            </a:fld>
            <a:endParaRPr lang="it-IT" noProof="0" dirty="0"/>
          </a:p>
        </p:txBody>
      </p:sp>
    </p:spTree>
    <p:extLst>
      <p:ext uri="{BB962C8B-B14F-4D97-AF65-F5344CB8AC3E}">
        <p14:creationId xmlns:p14="http://schemas.microsoft.com/office/powerpoint/2010/main" val="18498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09/05/2024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09/05/2024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09/05/2024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09/05/2024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09/05/2024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09/05/2024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09/05/2024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09/05/2024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09/05/2024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09/05/2024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09/05/2024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09/05/2024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09/05/2024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normAutofit fontScale="90000"/>
          </a:bodyPr>
          <a:lstStyle/>
          <a:p>
            <a:r>
              <a:rPr lang="it-IT" dirty="0"/>
              <a:t>P</a:t>
            </a:r>
            <a:r>
              <a:rPr lang="it-IT" dirty="0" smtClean="0"/>
              <a:t>erché e quando la Sleeve robotica</a:t>
            </a:r>
            <a:endParaRPr lang="it-IT" dirty="0"/>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p:txBody>
          <a:bodyPr>
            <a:normAutofit fontScale="77500" lnSpcReduction="20000"/>
          </a:bodyPr>
          <a:lstStyle/>
          <a:p>
            <a:r>
              <a:rPr lang="it-IT" sz="2800" b="1" dirty="0" smtClean="0">
                <a:solidFill>
                  <a:srgbClr val="FFC000"/>
                </a:solidFill>
              </a:rPr>
              <a:t>LIBERO LUCA GIAMBAVICCHIO</a:t>
            </a:r>
            <a:endParaRPr lang="it-IT" sz="2800" b="1" dirty="0">
              <a:solidFill>
                <a:srgbClr val="FFC000"/>
              </a:solidFill>
            </a:endParaRPr>
          </a:p>
          <a:p>
            <a:r>
              <a:rPr lang="it-IT" sz="2800" b="1" dirty="0" smtClean="0">
                <a:solidFill>
                  <a:srgbClr val="FFC000"/>
                </a:solidFill>
              </a:rPr>
              <a:t>OSPEDALE SANTA MARIA, BARI</a:t>
            </a:r>
            <a:endParaRPr lang="it-IT" sz="2800" b="1" dirty="0">
              <a:solidFill>
                <a:srgbClr val="FFC000"/>
              </a:solidFill>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458984" y="764508"/>
            <a:ext cx="5713841" cy="5826792"/>
          </a:xfrm>
        </p:spPr>
        <p:txBody>
          <a:bodyPr>
            <a:normAutofit/>
          </a:bodyPr>
          <a:lstStyle/>
          <a:p>
            <a:r>
              <a:rPr lang="it-IT" dirty="0" smtClean="0">
                <a:solidFill>
                  <a:srgbClr val="0D0D0D"/>
                </a:solidFill>
                <a:latin typeface="Söhne"/>
              </a:rPr>
              <a:t>Letteratura scientifica poco presente</a:t>
            </a:r>
          </a:p>
          <a:p>
            <a:r>
              <a:rPr lang="it-IT" dirty="0" smtClean="0">
                <a:solidFill>
                  <a:srgbClr val="E98B0D"/>
                </a:solidFill>
                <a:effectLst>
                  <a:outerShdw blurRad="38100" dist="38100" dir="2700000" algn="tl">
                    <a:srgbClr val="000000">
                      <a:alpha val="43137"/>
                    </a:srgbClr>
                  </a:outerShdw>
                </a:effectLst>
                <a:latin typeface="Söhne"/>
              </a:rPr>
              <a:t>Vantaggi clinici sovrapponibili </a:t>
            </a:r>
          </a:p>
          <a:p>
            <a:r>
              <a:rPr lang="it-IT" dirty="0" smtClean="0">
                <a:solidFill>
                  <a:srgbClr val="E98B0D"/>
                </a:solidFill>
                <a:effectLst>
                  <a:outerShdw blurRad="38100" dist="38100" dir="2700000" algn="tl">
                    <a:srgbClr val="000000">
                      <a:alpha val="43137"/>
                    </a:srgbClr>
                  </a:outerShdw>
                </a:effectLst>
                <a:latin typeface="Söhne"/>
              </a:rPr>
              <a:t>Tasso di complicanze </a:t>
            </a:r>
          </a:p>
          <a:p>
            <a:r>
              <a:rPr lang="it-IT" dirty="0" smtClean="0">
                <a:solidFill>
                  <a:srgbClr val="FF0000"/>
                </a:solidFill>
                <a:effectLst>
                  <a:outerShdw blurRad="38100" dist="38100" dir="2700000" algn="tl">
                    <a:srgbClr val="000000">
                      <a:alpha val="43137"/>
                    </a:srgbClr>
                  </a:outerShdw>
                </a:effectLst>
                <a:latin typeface="Söhne"/>
              </a:rPr>
              <a:t>Tempi operatori </a:t>
            </a:r>
          </a:p>
          <a:p>
            <a:r>
              <a:rPr lang="it-IT" dirty="0" smtClean="0">
                <a:solidFill>
                  <a:srgbClr val="FF0000"/>
                </a:solidFill>
                <a:effectLst>
                  <a:outerShdw blurRad="38100" dist="38100" dir="2700000" algn="tl">
                    <a:srgbClr val="000000">
                      <a:alpha val="43137"/>
                    </a:srgbClr>
                  </a:outerShdw>
                </a:effectLst>
                <a:latin typeface="Söhne"/>
              </a:rPr>
              <a:t>Tempi di ospedalizzazione </a:t>
            </a:r>
          </a:p>
          <a:p>
            <a:r>
              <a:rPr lang="it-IT" dirty="0" smtClean="0">
                <a:solidFill>
                  <a:srgbClr val="FF0000"/>
                </a:solidFill>
                <a:effectLst>
                  <a:outerShdw blurRad="38100" dist="38100" dir="2700000" algn="tl">
                    <a:srgbClr val="000000">
                      <a:alpha val="43137"/>
                    </a:srgbClr>
                  </a:outerShdw>
                </a:effectLst>
                <a:latin typeface="Söhne"/>
              </a:rPr>
              <a:t>Costi</a:t>
            </a:r>
          </a:p>
          <a:p>
            <a:r>
              <a:rPr lang="it-IT" dirty="0" smtClean="0">
                <a:solidFill>
                  <a:srgbClr val="00B050"/>
                </a:solidFill>
                <a:effectLst>
                  <a:outerShdw blurRad="38100" dist="38100" dir="2700000" algn="tl">
                    <a:srgbClr val="000000">
                      <a:alpha val="43137"/>
                    </a:srgbClr>
                  </a:outerShdw>
                </a:effectLst>
                <a:latin typeface="Söhne"/>
              </a:rPr>
              <a:t>Miglior ergonomia per il chirurgo</a:t>
            </a:r>
          </a:p>
          <a:p>
            <a:r>
              <a:rPr lang="it-IT" dirty="0">
                <a:solidFill>
                  <a:srgbClr val="00B050"/>
                </a:solidFill>
                <a:effectLst>
                  <a:outerShdw blurRad="38100" dist="38100" dir="2700000" algn="tl">
                    <a:srgbClr val="000000">
                      <a:alpha val="43137"/>
                    </a:srgbClr>
                  </a:outerShdw>
                </a:effectLst>
                <a:latin typeface="Söhne"/>
              </a:rPr>
              <a:t>Curva di apprendimento </a:t>
            </a:r>
            <a:r>
              <a:rPr lang="it-IT" dirty="0" smtClean="0">
                <a:solidFill>
                  <a:srgbClr val="00B050"/>
                </a:solidFill>
                <a:effectLst>
                  <a:outerShdw blurRad="38100" dist="38100" dir="2700000" algn="tl">
                    <a:srgbClr val="000000">
                      <a:alpha val="43137"/>
                    </a:srgbClr>
                  </a:outerShdw>
                </a:effectLst>
                <a:latin typeface="Söhne"/>
              </a:rPr>
              <a:t>breve</a:t>
            </a:r>
          </a:p>
          <a:p>
            <a:endParaRPr lang="it-IT" dirty="0"/>
          </a:p>
        </p:txBody>
      </p:sp>
      <p:sp>
        <p:nvSpPr>
          <p:cNvPr id="3" name="Titolo 2"/>
          <p:cNvSpPr>
            <a:spLocks noGrp="1"/>
          </p:cNvSpPr>
          <p:nvPr>
            <p:ph type="title"/>
          </p:nvPr>
        </p:nvSpPr>
        <p:spPr/>
        <p:txBody>
          <a:bodyPr/>
          <a:lstStyle/>
          <a:p>
            <a:r>
              <a:rPr lang="it-IT" dirty="0" smtClean="0"/>
              <a:t>conclusioni</a:t>
            </a:r>
            <a:endParaRPr lang="it-IT" dirty="0"/>
          </a:p>
        </p:txBody>
      </p:sp>
    </p:spTree>
    <p:extLst>
      <p:ext uri="{BB962C8B-B14F-4D97-AF65-F5344CB8AC3E}">
        <p14:creationId xmlns:p14="http://schemas.microsoft.com/office/powerpoint/2010/main" val="138318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conclusioni</a:t>
            </a:r>
            <a:endParaRPr lang="it-IT" dirty="0"/>
          </a:p>
        </p:txBody>
      </p:sp>
      <p:pic>
        <p:nvPicPr>
          <p:cNvPr id="5" name="Immagine 4"/>
          <p:cNvPicPr>
            <a:picLocks noChangeAspect="1"/>
          </p:cNvPicPr>
          <p:nvPr/>
        </p:nvPicPr>
        <p:blipFill rotWithShape="1">
          <a:blip r:embed="rId3"/>
          <a:srcRect l="67796" t="24122" r="9946" b="39462"/>
          <a:stretch/>
        </p:blipFill>
        <p:spPr>
          <a:xfrm rot="20876871">
            <a:off x="5912969" y="1697834"/>
            <a:ext cx="3166056" cy="2913688"/>
          </a:xfrm>
          <a:prstGeom prst="rect">
            <a:avLst/>
          </a:prstGeom>
        </p:spPr>
      </p:pic>
      <p:sp>
        <p:nvSpPr>
          <p:cNvPr id="6" name="Rettangolo 5"/>
          <p:cNvSpPr/>
          <p:nvPr/>
        </p:nvSpPr>
        <p:spPr>
          <a:xfrm>
            <a:off x="6539479" y="239067"/>
            <a:ext cx="2228495" cy="5386090"/>
          </a:xfrm>
          <a:prstGeom prst="rect">
            <a:avLst/>
          </a:prstGeom>
          <a:noFill/>
        </p:spPr>
        <p:txBody>
          <a:bodyPr wrap="none" lIns="91440" tIns="45720" rIns="91440" bIns="45720">
            <a:spAutoFit/>
          </a:bodyPr>
          <a:lstStyle/>
          <a:p>
            <a:pPr algn="ctr"/>
            <a:r>
              <a:rPr lang="it-IT" sz="3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it-IT" sz="3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Immagine 6"/>
          <p:cNvPicPr>
            <a:picLocks noChangeAspect="1"/>
          </p:cNvPicPr>
          <p:nvPr/>
        </p:nvPicPr>
        <p:blipFill rotWithShape="1">
          <a:blip r:embed="rId4"/>
          <a:srcRect l="64894" t="23835" r="3171" b="41183"/>
          <a:stretch/>
        </p:blipFill>
        <p:spPr>
          <a:xfrm>
            <a:off x="4990719" y="1439224"/>
            <a:ext cx="5840363" cy="3598608"/>
          </a:xfrm>
          <a:prstGeom prst="rect">
            <a:avLst/>
          </a:prstGeom>
        </p:spPr>
      </p:pic>
      <p:sp>
        <p:nvSpPr>
          <p:cNvPr id="9" name="Rettangolo 8"/>
          <p:cNvSpPr/>
          <p:nvPr/>
        </p:nvSpPr>
        <p:spPr>
          <a:xfrm>
            <a:off x="4824540" y="5138142"/>
            <a:ext cx="5537980" cy="923330"/>
          </a:xfrm>
          <a:prstGeom prst="rect">
            <a:avLst/>
          </a:prstGeom>
          <a:noFill/>
        </p:spPr>
        <p:txBody>
          <a:bodyPr wrap="square">
            <a:spAutoFit/>
          </a:bodyPr>
          <a:lstStyle/>
          <a:p>
            <a:r>
              <a:rPr lang="it-IT" b="1" i="1" dirty="0">
                <a:solidFill>
                  <a:srgbClr val="0D0D0D"/>
                </a:solidFill>
                <a:effectLst>
                  <a:outerShdw blurRad="38100" dist="38100" dir="2700000" algn="tl">
                    <a:srgbClr val="000000">
                      <a:alpha val="43137"/>
                    </a:srgbClr>
                  </a:outerShdw>
                </a:effectLst>
                <a:latin typeface="Segoe Script" panose="030B0504020000000003" pitchFamily="66" charset="0"/>
              </a:rPr>
              <a:t>Un investimento in conoscenza paga il miglior </a:t>
            </a:r>
            <a:r>
              <a:rPr lang="it-IT" b="1" i="1" dirty="0" smtClean="0">
                <a:solidFill>
                  <a:srgbClr val="0D0D0D"/>
                </a:solidFill>
                <a:effectLst>
                  <a:outerShdw blurRad="38100" dist="38100" dir="2700000" algn="tl">
                    <a:srgbClr val="000000">
                      <a:alpha val="43137"/>
                    </a:srgbClr>
                  </a:outerShdw>
                </a:effectLst>
                <a:latin typeface="Segoe Script" panose="030B0504020000000003" pitchFamily="66" charset="0"/>
              </a:rPr>
              <a:t>interesse</a:t>
            </a:r>
          </a:p>
          <a:p>
            <a:pPr algn="r"/>
            <a:r>
              <a:rPr lang="it-IT" b="1" i="1" dirty="0" smtClean="0">
                <a:solidFill>
                  <a:srgbClr val="0D0D0D"/>
                </a:solidFill>
                <a:effectLst>
                  <a:outerShdw blurRad="38100" dist="38100" dir="2700000" algn="tl">
                    <a:srgbClr val="000000">
                      <a:alpha val="43137"/>
                    </a:srgbClr>
                  </a:outerShdw>
                </a:effectLst>
                <a:latin typeface="Segoe Script" panose="030B0504020000000003" pitchFamily="66" charset="0"/>
              </a:rPr>
              <a:t>Benjamin Franklin</a:t>
            </a:r>
            <a:endParaRPr lang="it-IT" b="1" i="1" dirty="0">
              <a:effectLst>
                <a:outerShdw blurRad="38100" dist="38100" dir="2700000" algn="tl">
                  <a:srgbClr val="000000">
                    <a:alpha val="43137"/>
                  </a:srgbClr>
                </a:outerShdw>
              </a:effectLst>
              <a:latin typeface="Segoe Script" panose="030B0504020000000003" pitchFamily="66" charset="0"/>
            </a:endParaRPr>
          </a:p>
        </p:txBody>
      </p:sp>
    </p:spTree>
    <p:extLst>
      <p:ext uri="{BB962C8B-B14F-4D97-AF65-F5344CB8AC3E}">
        <p14:creationId xmlns:p14="http://schemas.microsoft.com/office/powerpoint/2010/main" val="72100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97280" y="286603"/>
            <a:ext cx="6656459" cy="1450757"/>
          </a:xfrm>
        </p:spPr>
        <p:txBody>
          <a:bodyPr/>
          <a:lstStyle/>
          <a:p>
            <a:r>
              <a:rPr lang="it-IT" dirty="0" smtClean="0"/>
              <a:t>SLEEVE GASTRECTOMY: </a:t>
            </a:r>
            <a:r>
              <a:rPr lang="it-IT" sz="3200" b="0" i="1" dirty="0" smtClean="0"/>
              <a:t>nostra esperienza 2022 – aprile 2024</a:t>
            </a:r>
            <a:endParaRPr lang="it-IT" sz="3200" b="0" i="1" dirty="0"/>
          </a:p>
        </p:txBody>
      </p:sp>
      <p:pic>
        <p:nvPicPr>
          <p:cNvPr id="5" name="Segnaposto contenut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35" t="26667" r="16736" b="25395"/>
          <a:stretch/>
        </p:blipFill>
        <p:spPr>
          <a:xfrm>
            <a:off x="7660432" y="513184"/>
            <a:ext cx="3226332" cy="122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6" name="Grafico 5"/>
          <p:cNvGraphicFramePr/>
          <p:nvPr>
            <p:extLst>
              <p:ext uri="{D42A27DB-BD31-4B8C-83A1-F6EECF244321}">
                <p14:modId xmlns:p14="http://schemas.microsoft.com/office/powerpoint/2010/main" val="849468298"/>
              </p:ext>
            </p:extLst>
          </p:nvPr>
        </p:nvGraphicFramePr>
        <p:xfrm>
          <a:off x="915782" y="1998133"/>
          <a:ext cx="5925286" cy="45839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co 6"/>
          <p:cNvGraphicFramePr/>
          <p:nvPr>
            <p:extLst>
              <p:ext uri="{D42A27DB-BD31-4B8C-83A1-F6EECF244321}">
                <p14:modId xmlns:p14="http://schemas.microsoft.com/office/powerpoint/2010/main" val="1453677103"/>
              </p:ext>
            </p:extLst>
          </p:nvPr>
        </p:nvGraphicFramePr>
        <p:xfrm>
          <a:off x="7660433" y="2438778"/>
          <a:ext cx="3779420" cy="41432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4509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23332" t="2862" r="32036"/>
          <a:stretch/>
        </p:blipFill>
        <p:spPr>
          <a:xfrm rot="541255">
            <a:off x="8627989" y="1931045"/>
            <a:ext cx="2794050" cy="4100757"/>
          </a:xfrm>
          <a:prstGeom prst="rect">
            <a:avLst/>
          </a:prstGeom>
        </p:spPr>
      </p:pic>
      <p:sp>
        <p:nvSpPr>
          <p:cNvPr id="2" name="Titolo 1"/>
          <p:cNvSpPr>
            <a:spLocks noGrp="1"/>
          </p:cNvSpPr>
          <p:nvPr>
            <p:ph type="title"/>
          </p:nvPr>
        </p:nvSpPr>
        <p:spPr/>
        <p:txBody>
          <a:bodyPr/>
          <a:lstStyle/>
          <a:p>
            <a:r>
              <a:rPr lang="it-IT" dirty="0" smtClean="0"/>
              <a:t>Cosa rende una procedura eseguibile?</a:t>
            </a:r>
            <a:endParaRPr lang="it-IT"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2913614859"/>
              </p:ext>
            </p:extLst>
          </p:nvPr>
        </p:nvGraphicFramePr>
        <p:xfrm>
          <a:off x="1216025" y="2108200"/>
          <a:ext cx="10058400" cy="37607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474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EE473713-B653-45E2-98DA-8C1281961219}"/>
                                            </p:graphicEl>
                                          </p:spTgt>
                                        </p:tgtEl>
                                        <p:attrNameLst>
                                          <p:attrName>style.visibility</p:attrName>
                                        </p:attrNameLst>
                                      </p:cBhvr>
                                      <p:to>
                                        <p:strVal val="visible"/>
                                      </p:to>
                                    </p:set>
                                    <p:animEffect transition="in" filter="fade">
                                      <p:cBhvr>
                                        <p:cTn id="7" dur="1000"/>
                                        <p:tgtEl>
                                          <p:spTgt spid="6">
                                            <p:graphicEl>
                                              <a:dgm id="{EE473713-B653-45E2-98DA-8C1281961219}"/>
                                            </p:graphicEl>
                                          </p:spTgt>
                                        </p:tgtEl>
                                      </p:cBhvr>
                                    </p:animEffect>
                                    <p:anim calcmode="lin" valueType="num">
                                      <p:cBhvr>
                                        <p:cTn id="8" dur="1000" fill="hold"/>
                                        <p:tgtEl>
                                          <p:spTgt spid="6">
                                            <p:graphicEl>
                                              <a:dgm id="{EE473713-B653-45E2-98DA-8C1281961219}"/>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EE473713-B653-45E2-98DA-8C128196121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9D12E8B8-E011-4C88-87EA-88F1F6CACD3B}"/>
                                            </p:graphicEl>
                                          </p:spTgt>
                                        </p:tgtEl>
                                        <p:attrNameLst>
                                          <p:attrName>style.visibility</p:attrName>
                                        </p:attrNameLst>
                                      </p:cBhvr>
                                      <p:to>
                                        <p:strVal val="visible"/>
                                      </p:to>
                                    </p:set>
                                    <p:animEffect transition="in" filter="fade">
                                      <p:cBhvr>
                                        <p:cTn id="14" dur="1000"/>
                                        <p:tgtEl>
                                          <p:spTgt spid="6">
                                            <p:graphicEl>
                                              <a:dgm id="{9D12E8B8-E011-4C88-87EA-88F1F6CACD3B}"/>
                                            </p:graphicEl>
                                          </p:spTgt>
                                        </p:tgtEl>
                                      </p:cBhvr>
                                    </p:animEffect>
                                    <p:anim calcmode="lin" valueType="num">
                                      <p:cBhvr>
                                        <p:cTn id="15" dur="1000" fill="hold"/>
                                        <p:tgtEl>
                                          <p:spTgt spid="6">
                                            <p:graphicEl>
                                              <a:dgm id="{9D12E8B8-E011-4C88-87EA-88F1F6CACD3B}"/>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9D12E8B8-E011-4C88-87EA-88F1F6CACD3B}"/>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01FFEDEE-39B4-4BD8-A82E-F69B302A9A53}"/>
                                            </p:graphicEl>
                                          </p:spTgt>
                                        </p:tgtEl>
                                        <p:attrNameLst>
                                          <p:attrName>style.visibility</p:attrName>
                                        </p:attrNameLst>
                                      </p:cBhvr>
                                      <p:to>
                                        <p:strVal val="visible"/>
                                      </p:to>
                                    </p:set>
                                    <p:animEffect transition="in" filter="fade">
                                      <p:cBhvr>
                                        <p:cTn id="19" dur="1000"/>
                                        <p:tgtEl>
                                          <p:spTgt spid="6">
                                            <p:graphicEl>
                                              <a:dgm id="{01FFEDEE-39B4-4BD8-A82E-F69B302A9A53}"/>
                                            </p:graphicEl>
                                          </p:spTgt>
                                        </p:tgtEl>
                                      </p:cBhvr>
                                    </p:animEffect>
                                    <p:anim calcmode="lin" valueType="num">
                                      <p:cBhvr>
                                        <p:cTn id="20" dur="1000" fill="hold"/>
                                        <p:tgtEl>
                                          <p:spTgt spid="6">
                                            <p:graphicEl>
                                              <a:dgm id="{01FFEDEE-39B4-4BD8-A82E-F69B302A9A5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01FFEDEE-39B4-4BD8-A82E-F69B302A9A5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13F15F0F-352A-4BCF-8147-E44B704BA299}"/>
                                            </p:graphicEl>
                                          </p:spTgt>
                                        </p:tgtEl>
                                        <p:attrNameLst>
                                          <p:attrName>style.visibility</p:attrName>
                                        </p:attrNameLst>
                                      </p:cBhvr>
                                      <p:to>
                                        <p:strVal val="visible"/>
                                      </p:to>
                                    </p:set>
                                    <p:animEffect transition="in" filter="fade">
                                      <p:cBhvr>
                                        <p:cTn id="26" dur="1000"/>
                                        <p:tgtEl>
                                          <p:spTgt spid="6">
                                            <p:graphicEl>
                                              <a:dgm id="{13F15F0F-352A-4BCF-8147-E44B704BA299}"/>
                                            </p:graphicEl>
                                          </p:spTgt>
                                        </p:tgtEl>
                                      </p:cBhvr>
                                    </p:animEffect>
                                    <p:anim calcmode="lin" valueType="num">
                                      <p:cBhvr>
                                        <p:cTn id="27" dur="1000" fill="hold"/>
                                        <p:tgtEl>
                                          <p:spTgt spid="6">
                                            <p:graphicEl>
                                              <a:dgm id="{13F15F0F-352A-4BCF-8147-E44B704BA299}"/>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13F15F0F-352A-4BCF-8147-E44B704BA29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A07D7A7C-77F6-4402-BB1C-FFEC1E705B2B}"/>
                                            </p:graphicEl>
                                          </p:spTgt>
                                        </p:tgtEl>
                                        <p:attrNameLst>
                                          <p:attrName>style.visibility</p:attrName>
                                        </p:attrNameLst>
                                      </p:cBhvr>
                                      <p:to>
                                        <p:strVal val="visible"/>
                                      </p:to>
                                    </p:set>
                                    <p:animEffect transition="in" filter="fade">
                                      <p:cBhvr>
                                        <p:cTn id="31" dur="1000"/>
                                        <p:tgtEl>
                                          <p:spTgt spid="6">
                                            <p:graphicEl>
                                              <a:dgm id="{A07D7A7C-77F6-4402-BB1C-FFEC1E705B2B}"/>
                                            </p:graphicEl>
                                          </p:spTgt>
                                        </p:tgtEl>
                                      </p:cBhvr>
                                    </p:animEffect>
                                    <p:anim calcmode="lin" valueType="num">
                                      <p:cBhvr>
                                        <p:cTn id="32" dur="1000" fill="hold"/>
                                        <p:tgtEl>
                                          <p:spTgt spid="6">
                                            <p:graphicEl>
                                              <a:dgm id="{A07D7A7C-77F6-4402-BB1C-FFEC1E705B2B}"/>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A07D7A7C-77F6-4402-BB1C-FFEC1E705B2B}"/>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39F951F9-1D36-4A5E-A59C-279DBACE4E12}"/>
                                            </p:graphicEl>
                                          </p:spTgt>
                                        </p:tgtEl>
                                        <p:attrNameLst>
                                          <p:attrName>style.visibility</p:attrName>
                                        </p:attrNameLst>
                                      </p:cBhvr>
                                      <p:to>
                                        <p:strVal val="visible"/>
                                      </p:to>
                                    </p:set>
                                    <p:animEffect transition="in" filter="fade">
                                      <p:cBhvr>
                                        <p:cTn id="38" dur="1000"/>
                                        <p:tgtEl>
                                          <p:spTgt spid="6">
                                            <p:graphicEl>
                                              <a:dgm id="{39F951F9-1D36-4A5E-A59C-279DBACE4E12}"/>
                                            </p:graphicEl>
                                          </p:spTgt>
                                        </p:tgtEl>
                                      </p:cBhvr>
                                    </p:animEffect>
                                    <p:anim calcmode="lin" valueType="num">
                                      <p:cBhvr>
                                        <p:cTn id="39" dur="1000" fill="hold"/>
                                        <p:tgtEl>
                                          <p:spTgt spid="6">
                                            <p:graphicEl>
                                              <a:dgm id="{39F951F9-1D36-4A5E-A59C-279DBACE4E12}"/>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39F951F9-1D36-4A5E-A59C-279DBACE4E12}"/>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F6E2CF15-4C14-4029-8C0B-F1833194806E}"/>
                                            </p:graphicEl>
                                          </p:spTgt>
                                        </p:tgtEl>
                                        <p:attrNameLst>
                                          <p:attrName>style.visibility</p:attrName>
                                        </p:attrNameLst>
                                      </p:cBhvr>
                                      <p:to>
                                        <p:strVal val="visible"/>
                                      </p:to>
                                    </p:set>
                                    <p:animEffect transition="in" filter="fade">
                                      <p:cBhvr>
                                        <p:cTn id="43" dur="1000"/>
                                        <p:tgtEl>
                                          <p:spTgt spid="6">
                                            <p:graphicEl>
                                              <a:dgm id="{F6E2CF15-4C14-4029-8C0B-F1833194806E}"/>
                                            </p:graphicEl>
                                          </p:spTgt>
                                        </p:tgtEl>
                                      </p:cBhvr>
                                    </p:animEffect>
                                    <p:anim calcmode="lin" valueType="num">
                                      <p:cBhvr>
                                        <p:cTn id="44" dur="1000" fill="hold"/>
                                        <p:tgtEl>
                                          <p:spTgt spid="6">
                                            <p:graphicEl>
                                              <a:dgm id="{F6E2CF15-4C14-4029-8C0B-F1833194806E}"/>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F6E2CF15-4C14-4029-8C0B-F1833194806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Aspetti clinici</a:t>
            </a:r>
            <a:endParaRPr lang="it-IT" dirty="0"/>
          </a:p>
        </p:txBody>
      </p:sp>
      <p:pic>
        <p:nvPicPr>
          <p:cNvPr id="4" name="Immagine 3"/>
          <p:cNvPicPr>
            <a:picLocks noChangeAspect="1"/>
          </p:cNvPicPr>
          <p:nvPr/>
        </p:nvPicPr>
        <p:blipFill rotWithShape="1">
          <a:blip r:embed="rId3"/>
          <a:srcRect l="38958" t="19630" r="6042" b="42407"/>
          <a:stretch/>
        </p:blipFill>
        <p:spPr>
          <a:xfrm>
            <a:off x="734786" y="1737360"/>
            <a:ext cx="4075339" cy="1582281"/>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rotWithShape="1">
          <a:blip r:embed="rId4"/>
          <a:srcRect l="41458" t="20741" r="6354" b="46852"/>
          <a:stretch/>
        </p:blipFill>
        <p:spPr>
          <a:xfrm>
            <a:off x="5559984" y="2131413"/>
            <a:ext cx="6138621" cy="2144229"/>
          </a:xfrm>
          <a:prstGeom prst="rect">
            <a:avLst/>
          </a:prstGeom>
          <a:ln>
            <a:noFill/>
          </a:ln>
          <a:effectLst>
            <a:outerShdw blurRad="292100" dist="139700" dir="2700000" algn="tl" rotWithShape="0">
              <a:srgbClr val="333333">
                <a:alpha val="65000"/>
              </a:srgbClr>
            </a:outerShdw>
          </a:effectLst>
        </p:spPr>
      </p:pic>
      <p:pic>
        <p:nvPicPr>
          <p:cNvPr id="10" name="Immagine 9"/>
          <p:cNvPicPr>
            <a:picLocks noChangeAspect="1"/>
          </p:cNvPicPr>
          <p:nvPr/>
        </p:nvPicPr>
        <p:blipFill rotWithShape="1">
          <a:blip r:embed="rId5"/>
          <a:srcRect l="40729" t="24592" r="5416" b="52964"/>
          <a:stretch/>
        </p:blipFill>
        <p:spPr>
          <a:xfrm>
            <a:off x="5242294" y="4669695"/>
            <a:ext cx="6257102" cy="1466848"/>
          </a:xfrm>
          <a:prstGeom prst="rect">
            <a:avLst/>
          </a:prstGeom>
          <a:ln>
            <a:noFill/>
          </a:ln>
          <a:effectLst>
            <a:outerShdw blurRad="292100" dist="139700" dir="2700000" algn="tl" rotWithShape="0">
              <a:srgbClr val="333333">
                <a:alpha val="65000"/>
              </a:srgbClr>
            </a:outerShdw>
          </a:effectLst>
        </p:spPr>
      </p:pic>
      <p:pic>
        <p:nvPicPr>
          <p:cNvPr id="13" name="Immagine 12"/>
          <p:cNvPicPr>
            <a:picLocks noChangeAspect="1"/>
          </p:cNvPicPr>
          <p:nvPr/>
        </p:nvPicPr>
        <p:blipFill rotWithShape="1">
          <a:blip r:embed="rId6"/>
          <a:srcRect l="41042" t="20370" r="20625" b="49630"/>
          <a:stretch/>
        </p:blipFill>
        <p:spPr>
          <a:xfrm>
            <a:off x="536784" y="3843393"/>
            <a:ext cx="4273341" cy="1881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9688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Aspetti clinici</a:t>
            </a:r>
            <a:endParaRPr lang="it-IT" dirty="0"/>
          </a:p>
        </p:txBody>
      </p:sp>
      <p:pic>
        <p:nvPicPr>
          <p:cNvPr id="4" name="Immagine 3"/>
          <p:cNvPicPr>
            <a:picLocks noChangeAspect="1"/>
          </p:cNvPicPr>
          <p:nvPr/>
        </p:nvPicPr>
        <p:blipFill rotWithShape="1">
          <a:blip r:embed="rId3"/>
          <a:srcRect l="47473" t="27276" r="21720" b="19964"/>
          <a:stretch/>
        </p:blipFill>
        <p:spPr>
          <a:xfrm>
            <a:off x="6558116" y="1430593"/>
            <a:ext cx="5633884" cy="5427407"/>
          </a:xfrm>
          <a:prstGeom prst="rect">
            <a:avLst/>
          </a:prstGeom>
        </p:spPr>
      </p:pic>
      <p:pic>
        <p:nvPicPr>
          <p:cNvPr id="6" name="Immagine 5"/>
          <p:cNvPicPr>
            <a:picLocks noChangeAspect="1"/>
          </p:cNvPicPr>
          <p:nvPr/>
        </p:nvPicPr>
        <p:blipFill rotWithShape="1">
          <a:blip r:embed="rId4"/>
          <a:srcRect l="27292" t="18889" r="13125" b="43704"/>
          <a:stretch/>
        </p:blipFill>
        <p:spPr>
          <a:xfrm>
            <a:off x="0" y="2765700"/>
            <a:ext cx="6438900" cy="2273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5969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Aspetti clinici</a:t>
            </a:r>
            <a:endParaRPr lang="it-IT"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3305522311"/>
              </p:ext>
            </p:extLst>
          </p:nvPr>
        </p:nvGraphicFramePr>
        <p:xfrm>
          <a:off x="1216025" y="2108200"/>
          <a:ext cx="10058400" cy="376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3743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Analisi costi / efficacia</a:t>
            </a:r>
            <a:endParaRPr lang="it-IT" dirty="0"/>
          </a:p>
        </p:txBody>
      </p:sp>
      <p:pic>
        <p:nvPicPr>
          <p:cNvPr id="5" name="Immagine 4"/>
          <p:cNvPicPr>
            <a:picLocks noChangeAspect="1"/>
          </p:cNvPicPr>
          <p:nvPr/>
        </p:nvPicPr>
        <p:blipFill rotWithShape="1">
          <a:blip r:embed="rId3"/>
          <a:srcRect l="17187" t="17407" r="36666" b="54259"/>
          <a:stretch/>
        </p:blipFill>
        <p:spPr>
          <a:xfrm>
            <a:off x="7794171" y="3115387"/>
            <a:ext cx="4397829" cy="1518889"/>
          </a:xfrm>
          <a:prstGeom prst="rect">
            <a:avLst/>
          </a:prstGeom>
        </p:spPr>
      </p:pic>
      <p:pic>
        <p:nvPicPr>
          <p:cNvPr id="7" name="Immagine 6"/>
          <p:cNvPicPr>
            <a:picLocks noChangeAspect="1"/>
          </p:cNvPicPr>
          <p:nvPr/>
        </p:nvPicPr>
        <p:blipFill rotWithShape="1">
          <a:blip r:embed="rId4"/>
          <a:srcRect l="11666" t="36738" r="73011" b="26377"/>
          <a:stretch/>
        </p:blipFill>
        <p:spPr>
          <a:xfrm rot="851633">
            <a:off x="9700360" y="4435809"/>
            <a:ext cx="1466750" cy="1986090"/>
          </a:xfrm>
          <a:prstGeom prst="rect">
            <a:avLst/>
          </a:prstGeom>
        </p:spPr>
      </p:pic>
      <p:pic>
        <p:nvPicPr>
          <p:cNvPr id="8" name="Immagine 7"/>
          <p:cNvPicPr>
            <a:picLocks noChangeAspect="1"/>
          </p:cNvPicPr>
          <p:nvPr/>
        </p:nvPicPr>
        <p:blipFill rotWithShape="1">
          <a:blip r:embed="rId5"/>
          <a:srcRect l="73155" t="28136" r="14264" b="40612"/>
          <a:stretch/>
        </p:blipFill>
        <p:spPr>
          <a:xfrm rot="20994084">
            <a:off x="2840527" y="3880982"/>
            <a:ext cx="1714500" cy="2395674"/>
          </a:xfrm>
          <a:prstGeom prst="rect">
            <a:avLst/>
          </a:prstGeom>
        </p:spPr>
      </p:pic>
      <p:pic>
        <p:nvPicPr>
          <p:cNvPr id="9" name="Immagine 8"/>
          <p:cNvPicPr>
            <a:picLocks noChangeAspect="1"/>
          </p:cNvPicPr>
          <p:nvPr/>
        </p:nvPicPr>
        <p:blipFill rotWithShape="1">
          <a:blip r:embed="rId6"/>
          <a:srcRect l="38958" t="34659" r="6042" b="42407"/>
          <a:stretch/>
        </p:blipFill>
        <p:spPr>
          <a:xfrm>
            <a:off x="272305" y="1783722"/>
            <a:ext cx="4203335" cy="985885"/>
          </a:xfrm>
          <a:prstGeom prst="rect">
            <a:avLst/>
          </a:prstGeom>
        </p:spPr>
      </p:pic>
      <p:pic>
        <p:nvPicPr>
          <p:cNvPr id="15" name="Immagine 14"/>
          <p:cNvPicPr>
            <a:picLocks noChangeAspect="1"/>
          </p:cNvPicPr>
          <p:nvPr/>
        </p:nvPicPr>
        <p:blipFill rotWithShape="1">
          <a:blip r:embed="rId7"/>
          <a:srcRect l="16022" t="26416" r="47043" b="39462"/>
          <a:stretch/>
        </p:blipFill>
        <p:spPr>
          <a:xfrm rot="911669">
            <a:off x="4780155" y="3381904"/>
            <a:ext cx="2185186" cy="1135533"/>
          </a:xfrm>
          <a:prstGeom prst="rect">
            <a:avLst/>
          </a:prstGeom>
        </p:spPr>
      </p:pic>
      <p:pic>
        <p:nvPicPr>
          <p:cNvPr id="4" name="Immagine 3"/>
          <p:cNvPicPr>
            <a:picLocks noChangeAspect="1"/>
          </p:cNvPicPr>
          <p:nvPr/>
        </p:nvPicPr>
        <p:blipFill rotWithShape="1">
          <a:blip r:embed="rId8"/>
          <a:srcRect l="10054" t="43907" r="30753" b="27706"/>
          <a:stretch/>
        </p:blipFill>
        <p:spPr>
          <a:xfrm>
            <a:off x="3524249" y="1983922"/>
            <a:ext cx="3748443" cy="1011160"/>
          </a:xfrm>
          <a:prstGeom prst="rect">
            <a:avLst/>
          </a:prstGeom>
        </p:spPr>
      </p:pic>
      <p:pic>
        <p:nvPicPr>
          <p:cNvPr id="18" name="Immagine 17"/>
          <p:cNvPicPr>
            <a:picLocks noChangeAspect="1"/>
          </p:cNvPicPr>
          <p:nvPr/>
        </p:nvPicPr>
        <p:blipFill rotWithShape="1">
          <a:blip r:embed="rId9"/>
          <a:srcRect l="16146" t="28147" r="44927" b="36168"/>
          <a:stretch/>
        </p:blipFill>
        <p:spPr>
          <a:xfrm rot="20653946">
            <a:off x="292297" y="3916277"/>
            <a:ext cx="2615980" cy="1348886"/>
          </a:xfrm>
          <a:prstGeom prst="rect">
            <a:avLst/>
          </a:prstGeom>
        </p:spPr>
      </p:pic>
      <p:pic>
        <p:nvPicPr>
          <p:cNvPr id="19" name="Immagine 18"/>
          <p:cNvPicPr>
            <a:picLocks noChangeAspect="1"/>
          </p:cNvPicPr>
          <p:nvPr/>
        </p:nvPicPr>
        <p:blipFill rotWithShape="1">
          <a:blip r:embed="rId10"/>
          <a:srcRect l="16349" t="27853" r="42710" b="40600"/>
          <a:stretch/>
        </p:blipFill>
        <p:spPr>
          <a:xfrm rot="828333">
            <a:off x="4342128" y="4755027"/>
            <a:ext cx="2791151" cy="1209817"/>
          </a:xfrm>
          <a:prstGeom prst="rect">
            <a:avLst/>
          </a:prstGeom>
        </p:spPr>
      </p:pic>
      <p:pic>
        <p:nvPicPr>
          <p:cNvPr id="20" name="Immagine 19"/>
          <p:cNvPicPr>
            <a:picLocks noChangeAspect="1"/>
          </p:cNvPicPr>
          <p:nvPr/>
        </p:nvPicPr>
        <p:blipFill rotWithShape="1">
          <a:blip r:embed="rId6"/>
          <a:srcRect l="38958" t="34659" r="6042" b="42407"/>
          <a:stretch/>
        </p:blipFill>
        <p:spPr>
          <a:xfrm rot="21330699">
            <a:off x="302153" y="2824171"/>
            <a:ext cx="3904702" cy="915841"/>
          </a:xfrm>
          <a:prstGeom prst="rect">
            <a:avLst/>
          </a:prstGeom>
        </p:spPr>
      </p:pic>
      <p:pic>
        <p:nvPicPr>
          <p:cNvPr id="21" name="Immagine 20"/>
          <p:cNvPicPr>
            <a:picLocks noChangeAspect="1"/>
          </p:cNvPicPr>
          <p:nvPr/>
        </p:nvPicPr>
        <p:blipFill rotWithShape="1">
          <a:blip r:embed="rId10"/>
          <a:srcRect l="16349" t="27853" r="42710" b="40600"/>
          <a:stretch/>
        </p:blipFill>
        <p:spPr>
          <a:xfrm rot="21130733">
            <a:off x="235590" y="5273598"/>
            <a:ext cx="2598369" cy="1126256"/>
          </a:xfrm>
          <a:prstGeom prst="rect">
            <a:avLst/>
          </a:prstGeom>
        </p:spPr>
      </p:pic>
    </p:spTree>
    <p:extLst>
      <p:ext uri="{BB962C8B-B14F-4D97-AF65-F5344CB8AC3E}">
        <p14:creationId xmlns:p14="http://schemas.microsoft.com/office/powerpoint/2010/main" val="1221045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Formazione</a:t>
            </a:r>
            <a:endParaRPr lang="it-IT" dirty="0"/>
          </a:p>
        </p:txBody>
      </p:sp>
      <p:pic>
        <p:nvPicPr>
          <p:cNvPr id="4" name="Immagine 3"/>
          <p:cNvPicPr>
            <a:picLocks noChangeAspect="1"/>
          </p:cNvPicPr>
          <p:nvPr/>
        </p:nvPicPr>
        <p:blipFill rotWithShape="1">
          <a:blip r:embed="rId3"/>
          <a:srcRect l="47812" t="34815" r="13959" b="12963"/>
          <a:stretch/>
        </p:blipFill>
        <p:spPr>
          <a:xfrm>
            <a:off x="7704644" y="2122744"/>
            <a:ext cx="4487356" cy="3448050"/>
          </a:xfrm>
          <a:prstGeom prst="rect">
            <a:avLst/>
          </a:prstGeom>
        </p:spPr>
      </p:pic>
      <p:pic>
        <p:nvPicPr>
          <p:cNvPr id="5" name="Immagine 4"/>
          <p:cNvPicPr>
            <a:picLocks noChangeAspect="1"/>
          </p:cNvPicPr>
          <p:nvPr/>
        </p:nvPicPr>
        <p:blipFill rotWithShape="1">
          <a:blip r:embed="rId4"/>
          <a:srcRect l="41042" t="39445" r="4895" b="34814"/>
          <a:stretch/>
        </p:blipFill>
        <p:spPr>
          <a:xfrm>
            <a:off x="1305368" y="1737360"/>
            <a:ext cx="6696075" cy="1793361"/>
          </a:xfrm>
          <a:prstGeom prst="rect">
            <a:avLst/>
          </a:prstGeom>
        </p:spPr>
      </p:pic>
      <p:pic>
        <p:nvPicPr>
          <p:cNvPr id="6" name="Immagine 5"/>
          <p:cNvPicPr>
            <a:picLocks noChangeAspect="1"/>
          </p:cNvPicPr>
          <p:nvPr/>
        </p:nvPicPr>
        <p:blipFill rotWithShape="1">
          <a:blip r:embed="rId5"/>
          <a:srcRect l="52812" t="14629" r="16667" b="30370"/>
          <a:stretch/>
        </p:blipFill>
        <p:spPr>
          <a:xfrm rot="20839111">
            <a:off x="1554037" y="3775212"/>
            <a:ext cx="2510130" cy="2544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15771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Aspetti tecnici</a:t>
            </a:r>
            <a:endParaRPr lang="it-IT" dirty="0"/>
          </a:p>
        </p:txBody>
      </p:sp>
      <p:pic>
        <p:nvPicPr>
          <p:cNvPr id="4" name="Immagine 3"/>
          <p:cNvPicPr>
            <a:picLocks noChangeAspect="1"/>
          </p:cNvPicPr>
          <p:nvPr/>
        </p:nvPicPr>
        <p:blipFill rotWithShape="1">
          <a:blip r:embed="rId2"/>
          <a:srcRect l="16563" t="19074" r="34479" b="51111"/>
          <a:stretch/>
        </p:blipFill>
        <p:spPr>
          <a:xfrm>
            <a:off x="2411730" y="2649935"/>
            <a:ext cx="7429500" cy="2544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1753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documentManagement/types"/>
    <ds:schemaRef ds:uri="71af3243-3dd4-4a8d-8c0d-dd76da1f02a5"/>
    <ds:schemaRef ds:uri="http://purl.org/dc/dcmitype/"/>
    <ds:schemaRef ds:uri="http://purl.org/dc/elements/1.1/"/>
    <ds:schemaRef ds:uri="http://schemas.microsoft.com/office/infopath/2007/PartnerControls"/>
    <ds:schemaRef ds:uri="http://schemas.openxmlformats.org/package/2006/metadata/core-properties"/>
    <ds:schemaRef ds:uri="16c05727-aa75-4e4a-9b5f-8a80a116589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249</TotalTime>
  <Words>718</Words>
  <Application>Microsoft Office PowerPoint</Application>
  <PresentationFormat>Widescreen</PresentationFormat>
  <Paragraphs>54</Paragraphs>
  <Slides>12</Slides>
  <Notes>7</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Calibri</vt:lpstr>
      <vt:lpstr>Segoe Script</vt:lpstr>
      <vt:lpstr>Söhne</vt:lpstr>
      <vt:lpstr>Wingdings</vt:lpstr>
      <vt:lpstr>RetrospectVTI</vt:lpstr>
      <vt:lpstr>Perché e quando la Sleeve robotica</vt:lpstr>
      <vt:lpstr>SLEEVE GASTRECTOMY: nostra esperienza 2022 – aprile 2024</vt:lpstr>
      <vt:lpstr>Cosa rende una procedura eseguibile?</vt:lpstr>
      <vt:lpstr>Aspetti clinici</vt:lpstr>
      <vt:lpstr>Aspetti clinici</vt:lpstr>
      <vt:lpstr>Aspetti clinici</vt:lpstr>
      <vt:lpstr>Analisi costi / efficacia</vt:lpstr>
      <vt:lpstr>Formazione</vt:lpstr>
      <vt:lpstr>Aspetti tecnici</vt:lpstr>
      <vt:lpstr>conclusioni</vt:lpstr>
      <vt:lpstr>conclusioni</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SILEO</cp:lastModifiedBy>
  <cp:revision>26</cp:revision>
  <dcterms:created xsi:type="dcterms:W3CDTF">2022-02-27T17:36:31Z</dcterms:created>
  <dcterms:modified xsi:type="dcterms:W3CDTF">2024-05-09T09:52:28Z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